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70" r:id="rId4"/>
    <p:sldId id="272" r:id="rId5"/>
    <p:sldId id="271" r:id="rId6"/>
    <p:sldId id="257" r:id="rId7"/>
    <p:sldId id="259" r:id="rId8"/>
    <p:sldId id="260" r:id="rId9"/>
    <p:sldId id="258" r:id="rId10"/>
    <p:sldId id="261" r:id="rId11"/>
    <p:sldId id="273" r:id="rId12"/>
    <p:sldId id="274" r:id="rId13"/>
    <p:sldId id="262"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2F511-3546-4D12-84C3-7F4D920EE78C}">
          <p14:sldIdLst>
            <p14:sldId id="256"/>
          </p14:sldIdLst>
        </p14:section>
        <p14:section name="Defining what the problem is" id="{F84EC15E-CC82-4818-ADB0-1021B41BB64C}">
          <p14:sldIdLst>
            <p14:sldId id="269"/>
            <p14:sldId id="270"/>
            <p14:sldId id="272"/>
            <p14:sldId id="271"/>
          </p14:sldIdLst>
        </p14:section>
        <p14:section name="Data analysis" id="{70493C10-13F5-40A7-A343-A254794CAAD9}">
          <p14:sldIdLst>
            <p14:sldId id="257"/>
            <p14:sldId id="259"/>
            <p14:sldId id="260"/>
            <p14:sldId id="258"/>
            <p14:sldId id="261"/>
          </p14:sldIdLst>
        </p14:section>
        <p14:section name="Feature Analysis" id="{0E1A9877-F913-4521-93D3-1FA8D56388D2}">
          <p14:sldIdLst>
            <p14:sldId id="273"/>
            <p14:sldId id="274"/>
          </p14:sldIdLst>
        </p14:section>
        <p14:section name="Thank you" id="{4A9DA132-C6F5-4F4B-9E91-ED65CD266FFC}">
          <p14:sldIdLst>
            <p14:sldId id="262"/>
            <p14:sldId id="265"/>
            <p14:sldId id="266"/>
            <p14:sldId id="268"/>
            <p14:sldId id="267"/>
          </p14:sldIdLst>
        </p14:section>
      </p14:sectionLst>
    </p:ext>
    <p:ext uri="{EFAFB233-063F-42B5-8137-9DF3F51BA10A}">
      <p15:sldGuideLst xmlns:p15="http://schemas.microsoft.com/office/powerpoint/2012/main">
        <p15:guide id="1" pos="3840" userDrawn="1">
          <p15:clr>
            <a:srgbClr val="A4A3A4"/>
          </p15:clr>
        </p15:guide>
        <p15:guide id="2" orient="horz" pos="2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B82"/>
    <a:srgbClr val="FCF8F9"/>
    <a:srgbClr val="F19BBF"/>
    <a:srgbClr val="FCFCFC"/>
    <a:srgbClr val="E8F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8493" autoAdjust="0"/>
  </p:normalViewPr>
  <p:slideViewPr>
    <p:cSldViewPr snapToGrid="0">
      <p:cViewPr varScale="1">
        <p:scale>
          <a:sx n="94" d="100"/>
          <a:sy n="94" d="100"/>
        </p:scale>
        <p:origin x="588" y="-960"/>
      </p:cViewPr>
      <p:guideLst>
        <p:guide pos="3840"/>
        <p:guide orient="horz" pos="21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dgm:spPr/>
      <dgm:t>
        <a:bodyPr/>
        <a:lstStyle/>
        <a:p>
          <a:endParaRPr lang="en-US"/>
        </a:p>
      </dgm:t>
    </dgm:pt>
    <dgm:pt modelId="{685B1652-1D26-490F-BC18-6A06927451F9}">
      <dgm:prSet/>
      <dgm:spPr/>
      <dgm:t>
        <a:bodyPr/>
        <a:lstStyle/>
        <a:p>
          <a:r>
            <a:rPr lang="en-US"/>
            <a:t>Checked for 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diagnosis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a:t>Checked for 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US"/>
        </a:p>
      </dgm:t>
    </dgm:pt>
    <dgm:pt modelId="{685B1652-1D26-490F-BC18-6A06927451F9}">
      <dgm:prSet/>
      <dgm:spPr/>
      <dgm:t>
        <a:bodyPr/>
        <a:lstStyle/>
        <a:p>
          <a:r>
            <a:rPr lang="en-US" dirty="0"/>
            <a:t>Checked for </a:t>
          </a:r>
          <a:r>
            <a:rPr lang="en-US" b="1" dirty="0">
              <a:solidFill>
                <a:srgbClr val="C00000"/>
              </a:solidFill>
            </a:rPr>
            <a:t>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a:t>
          </a:r>
          <a:r>
            <a:rPr lang="en-US" b="1" dirty="0">
              <a:solidFill>
                <a:srgbClr val="C00000"/>
              </a:solidFill>
            </a:rPr>
            <a:t>diagnosis</a:t>
          </a:r>
          <a:r>
            <a:rPr lang="en-US" dirty="0"/>
            <a:t>  column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dirty="0"/>
            <a:t>Checked for </a:t>
          </a:r>
          <a:r>
            <a:rPr lang="en-US" b="1" dirty="0">
              <a:solidFill>
                <a:srgbClr val="C00000"/>
              </a:solidFill>
            </a:rPr>
            <a:t>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789728"/>
          <a:ext cx="7437120" cy="105297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3268"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missing values</a:t>
          </a:r>
        </a:p>
      </dsp:txBody>
      <dsp:txXfrm>
        <a:off x="3268" y="0"/>
        <a:ext cx="2157055" cy="1052971"/>
      </dsp:txXfrm>
    </dsp:sp>
    <dsp:sp modelId="{74D24A6F-8B01-4002-BDE1-54454FB8559A}">
      <dsp:nvSpPr>
        <dsp:cNvPr id="0" name=""/>
        <dsp:cNvSpPr/>
      </dsp:nvSpPr>
      <dsp:spPr>
        <a:xfrm>
          <a:off x="950174" y="1184593"/>
          <a:ext cx="263242" cy="2632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268176" y="1579457"/>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Converted diagnosis to binary</a:t>
          </a:r>
        </a:p>
      </dsp:txBody>
      <dsp:txXfrm>
        <a:off x="2268176" y="1579457"/>
        <a:ext cx="2157055" cy="1052971"/>
      </dsp:txXfrm>
    </dsp:sp>
    <dsp:sp modelId="{5DA277C9-D07F-4C4A-BF80-B78CAF8FE841}">
      <dsp:nvSpPr>
        <dsp:cNvPr id="0" name=""/>
        <dsp:cNvSpPr/>
      </dsp:nvSpPr>
      <dsp:spPr>
        <a:xfrm>
          <a:off x="3215082" y="1184593"/>
          <a:ext cx="263242" cy="263242"/>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4533084"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duplicate rows</a:t>
          </a:r>
        </a:p>
      </dsp:txBody>
      <dsp:txXfrm>
        <a:off x="4533084" y="0"/>
        <a:ext cx="2157055" cy="1052971"/>
      </dsp:txXfrm>
    </dsp:sp>
    <dsp:sp modelId="{8BBB233A-D4CE-451A-9E78-7D4DE2BB7F42}">
      <dsp:nvSpPr>
        <dsp:cNvPr id="0" name=""/>
        <dsp:cNvSpPr/>
      </dsp:nvSpPr>
      <dsp:spPr>
        <a:xfrm>
          <a:off x="5479990" y="1184593"/>
          <a:ext cx="263242" cy="26324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1029883"/>
          <a:ext cx="9698736" cy="137317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4262"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missing values</a:t>
          </a:r>
        </a:p>
      </dsp:txBody>
      <dsp:txXfrm>
        <a:off x="4262" y="0"/>
        <a:ext cx="2813012" cy="1373178"/>
      </dsp:txXfrm>
    </dsp:sp>
    <dsp:sp modelId="{74D24A6F-8B01-4002-BDE1-54454FB8559A}">
      <dsp:nvSpPr>
        <dsp:cNvPr id="0" name=""/>
        <dsp:cNvSpPr/>
      </dsp:nvSpPr>
      <dsp:spPr>
        <a:xfrm>
          <a:off x="1239120" y="1544825"/>
          <a:ext cx="343294" cy="34329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957925" y="2059767"/>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Converted </a:t>
          </a:r>
          <a:r>
            <a:rPr lang="en-US" sz="2400" b="1" kern="1200" dirty="0">
              <a:solidFill>
                <a:srgbClr val="C00000"/>
              </a:solidFill>
            </a:rPr>
            <a:t>diagnosis</a:t>
          </a:r>
          <a:r>
            <a:rPr lang="en-US" sz="2400" kern="1200" dirty="0"/>
            <a:t>  column to binary.</a:t>
          </a:r>
        </a:p>
      </dsp:txBody>
      <dsp:txXfrm>
        <a:off x="2957925" y="2059767"/>
        <a:ext cx="2813012" cy="1373178"/>
      </dsp:txXfrm>
    </dsp:sp>
    <dsp:sp modelId="{5DA277C9-D07F-4C4A-BF80-B78CAF8FE841}">
      <dsp:nvSpPr>
        <dsp:cNvPr id="0" name=""/>
        <dsp:cNvSpPr/>
      </dsp:nvSpPr>
      <dsp:spPr>
        <a:xfrm>
          <a:off x="4192783" y="1544825"/>
          <a:ext cx="343294" cy="343294"/>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5911587"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duplicate rows</a:t>
          </a:r>
        </a:p>
      </dsp:txBody>
      <dsp:txXfrm>
        <a:off x="5911587" y="0"/>
        <a:ext cx="2813012" cy="1373178"/>
      </dsp:txXfrm>
    </dsp:sp>
    <dsp:sp modelId="{8BBB233A-D4CE-451A-9E78-7D4DE2BB7F42}">
      <dsp:nvSpPr>
        <dsp:cNvPr id="0" name=""/>
        <dsp:cNvSpPr/>
      </dsp:nvSpPr>
      <dsp:spPr>
        <a:xfrm>
          <a:off x="7146446" y="1544825"/>
          <a:ext cx="343294" cy="34329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25C7-6852-47EB-A642-E788329934EE}"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CD37-A8A4-462D-ADBF-363981A3F2F0}" type="slidenum">
              <a:rPr lang="en-US" smtClean="0"/>
              <a:t>‹#›</a:t>
            </a:fld>
            <a:endParaRPr lang="en-US"/>
          </a:p>
        </p:txBody>
      </p:sp>
    </p:spTree>
    <p:extLst>
      <p:ext uri="{BB962C8B-B14F-4D97-AF65-F5344CB8AC3E}">
        <p14:creationId xmlns:p14="http://schemas.microsoft.com/office/powerpoint/2010/main" val="25269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certain characteristics in cell nuclei that will be used to determine the likelihood of breast cancer in patients.</a:t>
            </a:r>
          </a:p>
          <a:p>
            <a:endParaRPr lang="en-GB" dirty="0"/>
          </a:p>
          <a:p>
            <a:r>
              <a:rPr lang="en-GB" dirty="0"/>
              <a:t>These cell nuclei are collected using </a:t>
            </a:r>
            <a:r>
              <a:rPr lang="en-US" dirty="0"/>
              <a:t>Fine Needle Aspiration (FNA) of breast masses</a:t>
            </a:r>
            <a:r>
              <a:rPr lang="en-GB" dirty="0"/>
              <a:t>.</a:t>
            </a:r>
            <a:endParaRPr lang="en-US" dirty="0"/>
          </a:p>
          <a:p>
            <a:endParaRPr lang="en-US" dirty="0"/>
          </a:p>
          <a:p>
            <a:r>
              <a:rPr lang="en-US" dirty="0"/>
              <a:t>These breast masses are extracts from the breast.</a:t>
            </a:r>
          </a:p>
          <a:p>
            <a:endParaRPr lang="en-US" dirty="0"/>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a:t>
            </a:fld>
            <a:endParaRPr lang="en-US"/>
          </a:p>
        </p:txBody>
      </p:sp>
    </p:spTree>
    <p:extLst>
      <p:ext uri="{BB962C8B-B14F-4D97-AF65-F5344CB8AC3E}">
        <p14:creationId xmlns:p14="http://schemas.microsoft.com/office/powerpoint/2010/main" val="181673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4</a:t>
            </a:fld>
            <a:endParaRPr lang="en-US"/>
          </a:p>
        </p:txBody>
      </p:sp>
    </p:spTree>
    <p:extLst>
      <p:ext uri="{BB962C8B-B14F-4D97-AF65-F5344CB8AC3E}">
        <p14:creationId xmlns:p14="http://schemas.microsoft.com/office/powerpoint/2010/main" val="3753839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5</a:t>
            </a:fld>
            <a:endParaRPr lang="en-US"/>
          </a:p>
        </p:txBody>
      </p:sp>
    </p:spTree>
    <p:extLst>
      <p:ext uri="{BB962C8B-B14F-4D97-AF65-F5344CB8AC3E}">
        <p14:creationId xmlns:p14="http://schemas.microsoft.com/office/powerpoint/2010/main" val="1961358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8CD37-A8A4-462D-ADBF-363981A3F2F0}" type="slidenum">
              <a:rPr lang="en-US" smtClean="0"/>
              <a:t>9</a:t>
            </a:fld>
            <a:endParaRPr lang="en-US"/>
          </a:p>
        </p:txBody>
      </p:sp>
    </p:spTree>
    <p:extLst>
      <p:ext uri="{BB962C8B-B14F-4D97-AF65-F5344CB8AC3E}">
        <p14:creationId xmlns:p14="http://schemas.microsoft.com/office/powerpoint/2010/main" val="2369331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11</a:t>
            </a:fld>
            <a:endParaRPr lang="en-US"/>
          </a:p>
        </p:txBody>
      </p:sp>
    </p:spTree>
    <p:extLst>
      <p:ext uri="{BB962C8B-B14F-4D97-AF65-F5344CB8AC3E}">
        <p14:creationId xmlns:p14="http://schemas.microsoft.com/office/powerpoint/2010/main" val="2473316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12</a:t>
            </a:fld>
            <a:endParaRPr lang="en-US"/>
          </a:p>
        </p:txBody>
      </p:sp>
    </p:spTree>
    <p:extLst>
      <p:ext uri="{BB962C8B-B14F-4D97-AF65-F5344CB8AC3E}">
        <p14:creationId xmlns:p14="http://schemas.microsoft.com/office/powerpoint/2010/main" val="337269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15</a:t>
            </a:fld>
            <a:endParaRPr lang="en-US"/>
          </a:p>
        </p:txBody>
      </p:sp>
    </p:spTree>
    <p:extLst>
      <p:ext uri="{BB962C8B-B14F-4D97-AF65-F5344CB8AC3E}">
        <p14:creationId xmlns:p14="http://schemas.microsoft.com/office/powerpoint/2010/main" val="380539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505F-DEED-1AFF-6012-AB3934CA58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9B711F-8458-5CB0-BFF2-DEEFE029A6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B2EED-F917-8B5C-0519-9A3349A92E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6AA50CB8-F56B-B31D-405D-2DA8F3493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D8333-240F-91A0-7D37-FEF522E1A89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75476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5A2A-70EA-BC7B-9769-63F226D433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4AC35-AF0E-086D-A140-5EDFC3DE68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79FBF-E8D2-35AC-69E7-BD56BF2D6EFD}"/>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DCAF503-8D17-1DAA-53CF-821B9C913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EBE7D-B315-3EA7-C3FE-92D3E5317919}"/>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955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BDA96-512F-E7CC-1220-BC0100E16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00545-2B23-A398-B768-9D51B0C8F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F70BA-C7F1-6DEA-F9D1-BFF084E1A9D6}"/>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1AA3A3E-5EED-B74F-A56D-D9D3A060B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65EC-CC33-5A1D-159F-42DAD8CC9B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948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3D4-0097-7DA6-4F8A-C334CEBA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1FA88-8250-2C34-E31E-DDC894660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743B5-B11D-5E8D-F2FD-FD6FB2700C68}"/>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4D1C19E-7327-3D09-723D-ED8618F1B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86DA6-58BC-B106-8D80-00D4D06224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51924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4608-995A-17C2-34BC-D0C7BA47A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5512F7-FC7B-1CDC-AE4E-CFD86518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05601-30BA-2E30-D92C-D64116A99E6C}"/>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29DC0F5F-1E86-27E9-83DA-491B691B8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E96C6-681B-5958-B16D-7DF84061E96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456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1BDD-4CDD-A8B9-E554-DD24469E5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E6A0FD-F27F-CE10-9715-899FF8ECB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88270-4364-7373-23CD-A02C356B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4894B-D73A-2027-84BF-69A479DCD119}"/>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FC0F1C15-6F7A-DFEA-01AA-DD0673CF0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F25BA-48FE-033F-4EEB-01B6DA98A7BA}"/>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38406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EB40-ECDD-6303-1F74-E2CA839A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E7790A-69FA-0CB4-05B5-E5ACD7C2C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11548-9262-DDE5-D074-D2260E01C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76749-B90A-489C-2543-B2445DD7B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E9CC47-8F7D-E107-417C-BEAB80F4F1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C26C06-6DAB-1D7A-8226-F73F0D2B502A}"/>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8" name="Footer Placeholder 7">
            <a:extLst>
              <a:ext uri="{FF2B5EF4-FFF2-40B4-BE49-F238E27FC236}">
                <a16:creationId xmlns:a16="http://schemas.microsoft.com/office/drawing/2014/main" id="{A178726F-476C-126E-FF00-4C9E417F4F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5AF0A9-51D9-FB0E-2535-8326AC15E52F}"/>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838871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91A4-8134-231C-7D9C-492C0CCE8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95AC99-49FC-EF73-AB48-C19898BF151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4" name="Footer Placeholder 3">
            <a:extLst>
              <a:ext uri="{FF2B5EF4-FFF2-40B4-BE49-F238E27FC236}">
                <a16:creationId xmlns:a16="http://schemas.microsoft.com/office/drawing/2014/main" id="{71727642-5D24-6B87-77B0-0F2FB0CD8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44DFD9-22EF-A182-25D7-8068A7F8DE5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99069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20AE3-189F-FB9F-6AA0-D066A08A4E2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3" name="Footer Placeholder 2">
            <a:extLst>
              <a:ext uri="{FF2B5EF4-FFF2-40B4-BE49-F238E27FC236}">
                <a16:creationId xmlns:a16="http://schemas.microsoft.com/office/drawing/2014/main" id="{1CA006F4-48B3-640F-BEF7-6C416F767B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55025-E2F4-3B92-491B-2E03C0CC8D1C}"/>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66207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D28D-6741-1F50-E0E8-2355667DD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24963-EEB2-6A2B-32C1-6448B3F23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128C1E-B117-1A9C-E8B9-373A5B9A2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B5BC0-E546-2F37-1EEE-353CECFE7A1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7328E565-438B-980F-A775-426AD11FB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8CFF6-2508-3CF3-BCCD-FF2FAC77DCD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82584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5A25-EC51-78E2-9894-E03C926E0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AFF8B-07C4-1B6E-1C10-4764129A9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714BF4-7F14-B943-DBB6-4FAB3D3B0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DE63E-3A13-7695-6BE5-4D09D852C2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5BDF80BF-DB47-DDBE-EEAF-7D0F62207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864F-2FC9-0193-425B-04B8439A4008}"/>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5640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1B2A0-FDB4-5F6D-4FF3-2B1D0C710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0013E6-46B3-9758-335D-33BFBA5F1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CBA22-6AF7-1D2C-5BFC-68B08D11B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E078DCE-4850-4A5F-DDA9-56577429D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382607-6C9A-DCC3-709C-0664420D6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50A17-3247-46E2-8B02-9BC2278825DF}" type="slidenum">
              <a:rPr lang="en-US" smtClean="0"/>
              <a:t>‹#›</a:t>
            </a:fld>
            <a:endParaRPr lang="en-US"/>
          </a:p>
        </p:txBody>
      </p:sp>
    </p:spTree>
    <p:extLst>
      <p:ext uri="{BB962C8B-B14F-4D97-AF65-F5344CB8AC3E}">
        <p14:creationId xmlns:p14="http://schemas.microsoft.com/office/powerpoint/2010/main" val="51370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microsoft.com/office/2007/relationships/hdphoto" Target="../media/hdphoto7.wdp"/><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jpeg"/><Relationship Id="rId5" Type="http://schemas.openxmlformats.org/officeDocument/2006/relationships/image" Target="../media/image12.jpeg"/><Relationship Id="rId10" Type="http://schemas.openxmlformats.org/officeDocument/2006/relationships/image" Target="../media/image13.jpeg"/><Relationship Id="rId4" Type="http://schemas.microsoft.com/office/2007/relationships/hdphoto" Target="../media/hdphoto6.wdp"/><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gif"/><Relationship Id="rId7" Type="http://schemas.openxmlformats.org/officeDocument/2006/relationships/image" Target="../media/image18.png"/><Relationship Id="rId12"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3.jpe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7.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5AB2881A-CD17-1989-5464-C52DA09027A7}"/>
              </a:ext>
            </a:extLst>
          </p:cNvPr>
          <p:cNvSpPr/>
          <p:nvPr/>
        </p:nvSpPr>
        <p:spPr>
          <a:xfrm>
            <a:off x="7284105" y="1225469"/>
            <a:ext cx="2680215" cy="3939733"/>
          </a:xfrm>
          <a:prstGeom prst="roundRect">
            <a:avLst>
              <a:gd name="adj" fmla="val 50000"/>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24656" y="-2231361"/>
            <a:ext cx="5920409" cy="11575364"/>
          </a:xfrm>
          <a:prstGeom prst="rect">
            <a:avLst/>
          </a:prstGeom>
          <a:solidFill>
            <a:schemeClr val="bg1"/>
          </a:solidFill>
        </p:spPr>
      </p:pic>
      <p:sp>
        <p:nvSpPr>
          <p:cNvPr id="6" name="Rectangle: Rounded Corners 5">
            <a:extLst>
              <a:ext uri="{FF2B5EF4-FFF2-40B4-BE49-F238E27FC236}">
                <a16:creationId xmlns:a16="http://schemas.microsoft.com/office/drawing/2014/main" id="{4E57D352-1C8F-1690-3546-B44C02999E16}"/>
              </a:ext>
            </a:extLst>
          </p:cNvPr>
          <p:cNvSpPr/>
          <p:nvPr/>
        </p:nvSpPr>
        <p:spPr>
          <a:xfrm>
            <a:off x="1862336" y="3429000"/>
            <a:ext cx="6018836" cy="1736202"/>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r>
              <a:rPr lang="en-US" sz="4000" b="1" dirty="0">
                <a:solidFill>
                  <a:schemeClr val="tx1"/>
                </a:solidFill>
              </a:rPr>
              <a:t>Breast  Cancer</a:t>
            </a:r>
          </a:p>
          <a:p>
            <a:pPr>
              <a:lnSpc>
                <a:spcPct val="80000"/>
              </a:lnSpc>
            </a:pPr>
            <a:r>
              <a:rPr lang="en-US" sz="4000" b="1" dirty="0">
                <a:solidFill>
                  <a:schemeClr val="tx1"/>
                </a:solidFill>
              </a:rPr>
              <a:t>Prediction</a:t>
            </a:r>
          </a:p>
        </p:txBody>
      </p:sp>
      <p:sp>
        <p:nvSpPr>
          <p:cNvPr id="7" name="Oval 6">
            <a:extLst>
              <a:ext uri="{FF2B5EF4-FFF2-40B4-BE49-F238E27FC236}">
                <a16:creationId xmlns:a16="http://schemas.microsoft.com/office/drawing/2014/main" id="{A11E0AC1-FC40-8BCA-17F0-8D971E8858CC}"/>
              </a:ext>
            </a:extLst>
          </p:cNvPr>
          <p:cNvSpPr/>
          <p:nvPr/>
        </p:nvSpPr>
        <p:spPr>
          <a:xfrm>
            <a:off x="6237754" y="3556321"/>
            <a:ext cx="1481560" cy="1481560"/>
          </a:xfrm>
          <a:prstGeom prst="ellipse">
            <a:avLst/>
          </a:prstGeom>
          <a:gradFill>
            <a:gsLst>
              <a:gs pos="0">
                <a:srgbClr val="E43B82">
                  <a:lumMod val="60000"/>
                  <a:lumOff val="40000"/>
                </a:srgbClr>
              </a:gs>
              <a:gs pos="100000">
                <a:srgbClr val="E43B82"/>
              </a:gs>
            </a:gsLst>
            <a:lin ang="5400000" scaled="1"/>
          </a:gradFill>
          <a:ln w="12065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CDBE2335-EAC0-4517-9A5C-1ED55F8544D1}"/>
              </a:ext>
            </a:extLst>
          </p:cNvPr>
          <p:cNvGrpSpPr/>
          <p:nvPr/>
        </p:nvGrpSpPr>
        <p:grpSpPr>
          <a:xfrm>
            <a:off x="4291991" y="462987"/>
            <a:ext cx="1159526" cy="1520215"/>
            <a:chOff x="5891514" y="462987"/>
            <a:chExt cx="1834590" cy="2405268"/>
          </a:xfrm>
          <a:solidFill>
            <a:srgbClr val="E43B82">
              <a:alpha val="39000"/>
            </a:srgbClr>
          </a:solidFill>
        </p:grpSpPr>
        <p:sp>
          <p:nvSpPr>
            <p:cNvPr id="12" name="Oval 11">
              <a:extLst>
                <a:ext uri="{FF2B5EF4-FFF2-40B4-BE49-F238E27FC236}">
                  <a16:creationId xmlns:a16="http://schemas.microsoft.com/office/drawing/2014/main" id="{09C35FC9-BF5C-9367-5E5F-8FB3E39C0979}"/>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E8E6A2-347F-1099-53C6-BA0E62B9C8FB}"/>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CE331A-63EF-ED6B-F140-C0692261285A}"/>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E036EA-5BF3-2F00-AA08-D3E5E365FB7E}"/>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792CC2-1A14-FB5E-58A9-018F48B95059}"/>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50CA1E-95BE-DBE7-AC70-27A0C6A14DC4}"/>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5A2E33-7B61-06CA-0666-4D98AF39EA34}"/>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CD3C2C-9882-4974-6C3A-25DC27FB6875}"/>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0D624EE-D01E-5E6D-22DF-5A25BCDDE86E}"/>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2E9061-92F9-4073-E27F-30D93EA723E7}"/>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4836C9C-C3C6-A851-48FC-40D1E67958F3}"/>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6E1ECFC-F8C3-DCC8-8B97-497D763496F6}"/>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D7E4DB3-D70B-9FDD-C239-EF81E1C51C82}"/>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DE4B036-42D3-1F21-AA82-8FFFCBDF046B}"/>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F268703-042F-9EAA-9CF3-E3E70B492D3F}"/>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1046B9-0A6A-323C-AD88-D1E1867D097E}"/>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68D027A-77E4-180D-12E6-A4C7F26A2A2E}"/>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49B54C6-D596-8F70-D314-5A48D1449D26}"/>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069A59D-8613-7EC0-8D3F-DB5EB7000D40}"/>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CF0F44-03AF-A0A0-3455-5074960ED8EF}"/>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0D2EE1-F208-9683-6629-3462A640C0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58B01A-F14B-1FEE-52C1-E9AFA34C96AC}"/>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D7C2E35-32CD-20A4-444E-3EC01C454DC5}"/>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9BBD5A3-EC38-978B-C1BA-352104CBA920}"/>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52">
            <a:extLst>
              <a:ext uri="{FF2B5EF4-FFF2-40B4-BE49-F238E27FC236}">
                <a16:creationId xmlns:a16="http://schemas.microsoft.com/office/drawing/2014/main" id="{B9788723-7659-5EB5-9E7A-32CE1551A8B6}"/>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725" b="100000" l="0" r="89080">
                        <a14:foregroundMark x1="575" y1="13406" x2="575" y2="13406"/>
                        <a14:foregroundMark x1="5747" y1="3986" x2="0" y2="15580"/>
                        <a14:foregroundMark x1="89655" y1="60870" x2="89655" y2="60870"/>
                        <a14:foregroundMark x1="51149" y1="32609" x2="42529" y2="35507"/>
                        <a14:foregroundMark x1="46552" y1="35870" x2="45977" y2="36232"/>
                        <a14:backgroundMark x1="75287" y1="34420" x2="77586" y2="43116"/>
                      </a14:backgroundRemoval>
                    </a14:imgEffect>
                  </a14:imgLayer>
                </a14:imgProps>
              </a:ext>
              <a:ext uri="{28A0092B-C50C-407E-A947-70E740481C1C}">
                <a14:useLocalDpi xmlns:a14="http://schemas.microsoft.com/office/drawing/2010/main"/>
              </a:ext>
            </a:extLst>
          </a:blip>
          <a:srcRect/>
          <a:stretch/>
        </p:blipFill>
        <p:spPr>
          <a:xfrm flipH="1">
            <a:off x="7474487" y="1225468"/>
            <a:ext cx="2488181" cy="3939734"/>
          </a:xfrm>
          <a:custGeom>
            <a:avLst/>
            <a:gdLst>
              <a:gd name="connsiteX0" fmla="*/ 1340108 w 2488181"/>
              <a:gd name="connsiteY0" fmla="*/ 0 h 3939734"/>
              <a:gd name="connsiteX1" fmla="*/ 0 w 2488181"/>
              <a:gd name="connsiteY1" fmla="*/ 1340108 h 3939734"/>
              <a:gd name="connsiteX2" fmla="*/ 1 w 2488181"/>
              <a:gd name="connsiteY2" fmla="*/ 2599626 h 3939734"/>
              <a:gd name="connsiteX3" fmla="*/ 1340109 w 2488181"/>
              <a:gd name="connsiteY3" fmla="*/ 3939734 h 3939734"/>
              <a:gd name="connsiteX4" fmla="*/ 1340108 w 2488181"/>
              <a:gd name="connsiteY4" fmla="*/ 3939733 h 3939734"/>
              <a:gd name="connsiteX5" fmla="*/ 2451347 w 2488181"/>
              <a:gd name="connsiteY5" fmla="*/ 3348892 h 3939734"/>
              <a:gd name="connsiteX6" fmla="*/ 2488181 w 2488181"/>
              <a:gd name="connsiteY6" fmla="*/ 3288261 h 3939734"/>
              <a:gd name="connsiteX7" fmla="*/ 2488181 w 2488181"/>
              <a:gd name="connsiteY7" fmla="*/ 651472 h 3939734"/>
              <a:gd name="connsiteX8" fmla="*/ 2451347 w 2488181"/>
              <a:gd name="connsiteY8" fmla="*/ 590841 h 3939734"/>
              <a:gd name="connsiteX9" fmla="*/ 1340108 w 2488181"/>
              <a:gd name="connsiteY9" fmla="*/ 0 h 393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8181" h="3939734">
                <a:moveTo>
                  <a:pt x="1340108" y="0"/>
                </a:moveTo>
                <a:cubicBezTo>
                  <a:pt x="599987" y="0"/>
                  <a:pt x="0" y="599987"/>
                  <a:pt x="0" y="1340108"/>
                </a:cubicBezTo>
                <a:cubicBezTo>
                  <a:pt x="0" y="1759947"/>
                  <a:pt x="1" y="2179787"/>
                  <a:pt x="1" y="2599626"/>
                </a:cubicBezTo>
                <a:cubicBezTo>
                  <a:pt x="1" y="3339747"/>
                  <a:pt x="599988" y="3939734"/>
                  <a:pt x="1340109" y="3939734"/>
                </a:cubicBezTo>
                <a:lnTo>
                  <a:pt x="1340108" y="3939733"/>
                </a:lnTo>
                <a:cubicBezTo>
                  <a:pt x="1802684" y="3939733"/>
                  <a:pt x="2210520" y="3705363"/>
                  <a:pt x="2451347" y="3348892"/>
                </a:cubicBezTo>
                <a:lnTo>
                  <a:pt x="2488181" y="3288261"/>
                </a:lnTo>
                <a:lnTo>
                  <a:pt x="2488181" y="651472"/>
                </a:lnTo>
                <a:lnTo>
                  <a:pt x="2451347" y="590841"/>
                </a:lnTo>
                <a:cubicBezTo>
                  <a:pt x="2210520" y="234370"/>
                  <a:pt x="1802684" y="0"/>
                  <a:pt x="1340108" y="0"/>
                </a:cubicBezTo>
                <a:close/>
              </a:path>
            </a:pathLst>
          </a:custGeom>
        </p:spPr>
      </p:pic>
      <p:sp>
        <p:nvSpPr>
          <p:cNvPr id="43" name="TextBox 42">
            <a:extLst>
              <a:ext uri="{FF2B5EF4-FFF2-40B4-BE49-F238E27FC236}">
                <a16:creationId xmlns:a16="http://schemas.microsoft.com/office/drawing/2014/main" id="{4D13D997-1EFB-42E0-865F-D191CCE1FFB5}"/>
              </a:ext>
            </a:extLst>
          </p:cNvPr>
          <p:cNvSpPr txBox="1"/>
          <p:nvPr/>
        </p:nvSpPr>
        <p:spPr>
          <a:xfrm>
            <a:off x="2856855" y="4818102"/>
            <a:ext cx="3239145" cy="257122"/>
          </a:xfrm>
          <a:prstGeom prst="rect">
            <a:avLst/>
          </a:prstGeom>
          <a:noFill/>
        </p:spPr>
        <p:txBody>
          <a:bodyPr wrap="square">
            <a:spAutoFit/>
          </a:bodyPr>
          <a:lstStyle/>
          <a:p>
            <a:pPr marL="0" marR="0" lvl="0" indent="0" defTabSz="914400" rtl="0" eaLnBrk="1" fontAlgn="auto" latinLnBrk="0" hangingPunct="1">
              <a:lnSpc>
                <a:spcPct val="5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lumMod val="50000"/>
                  </a:schemeClr>
                </a:solidFill>
                <a:effectLst/>
                <a:uLnTx/>
                <a:uFillTx/>
              </a:rPr>
              <a:t>SOS Pi Group 4</a:t>
            </a:r>
            <a:endParaRPr lang="en-US" sz="100" dirty="0">
              <a:solidFill>
                <a:schemeClr val="bg1">
                  <a:lumMod val="50000"/>
                </a:schemeClr>
              </a:solidFill>
            </a:endParaRPr>
          </a:p>
        </p:txBody>
      </p:sp>
      <p:grpSp>
        <p:nvGrpSpPr>
          <p:cNvPr id="3" name="Group 2">
            <a:extLst>
              <a:ext uri="{FF2B5EF4-FFF2-40B4-BE49-F238E27FC236}">
                <a16:creationId xmlns:a16="http://schemas.microsoft.com/office/drawing/2014/main" id="{8515A5D8-5E09-42DB-9B14-A25493192170}"/>
              </a:ext>
            </a:extLst>
          </p:cNvPr>
          <p:cNvGrpSpPr/>
          <p:nvPr/>
        </p:nvGrpSpPr>
        <p:grpSpPr>
          <a:xfrm>
            <a:off x="5910373" y="3231627"/>
            <a:ext cx="2140474" cy="2140474"/>
            <a:chOff x="10002478" y="2967560"/>
            <a:chExt cx="2296590" cy="2296590"/>
          </a:xfrm>
        </p:grpSpPr>
        <p:sp>
          <p:nvSpPr>
            <p:cNvPr id="46" name="Oval 45">
              <a:extLst>
                <a:ext uri="{FF2B5EF4-FFF2-40B4-BE49-F238E27FC236}">
                  <a16:creationId xmlns:a16="http://schemas.microsoft.com/office/drawing/2014/main" id="{7DC72F18-CBDB-4B0D-94E6-7C596D91A5F2}"/>
                </a:ext>
              </a:extLst>
            </p:cNvPr>
            <p:cNvSpPr/>
            <p:nvPr/>
          </p:nvSpPr>
          <p:spPr>
            <a:xfrm>
              <a:off x="10002478" y="2967560"/>
              <a:ext cx="2296590" cy="2296590"/>
            </a:xfrm>
            <a:prstGeom prst="ellipse">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196BC01-9232-AB7F-5010-3E6073907777}"/>
                </a:ext>
              </a:extLst>
            </p:cNvPr>
            <p:cNvSpPr/>
            <p:nvPr/>
          </p:nvSpPr>
          <p:spPr>
            <a:xfrm>
              <a:off x="10193056" y="3156486"/>
              <a:ext cx="1918738" cy="1918738"/>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AA37EEF-5D20-0948-CC1F-9109305D3CEC}"/>
                </a:ext>
              </a:extLst>
            </p:cNvPr>
            <p:cNvSpPr/>
            <p:nvPr/>
          </p:nvSpPr>
          <p:spPr>
            <a:xfrm>
              <a:off x="11719529" y="3357409"/>
              <a:ext cx="267414" cy="267114"/>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ADC8EBA-AAD6-5DD6-AE60-4CBDE82699F7}"/>
                </a:ext>
              </a:extLst>
            </p:cNvPr>
            <p:cNvSpPr/>
            <p:nvPr/>
          </p:nvSpPr>
          <p:spPr>
            <a:xfrm>
              <a:off x="10345673" y="4667005"/>
              <a:ext cx="267414" cy="267114"/>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18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932AE86-6E85-C0EB-8320-CF9E23195E14}"/>
              </a:ext>
            </a:extLst>
          </p:cNvPr>
          <p:cNvSpPr/>
          <p:nvPr/>
        </p:nvSpPr>
        <p:spPr>
          <a:xfrm>
            <a:off x="5801993" y="533400"/>
            <a:ext cx="5694898" cy="5791200"/>
          </a:xfrm>
          <a:prstGeom prst="roundRect">
            <a:avLst>
              <a:gd name="adj" fmla="val 769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A58D3C-2F38-6BDE-8448-A49E2709C4D8}"/>
              </a:ext>
            </a:extLst>
          </p:cNvPr>
          <p:cNvSpPr/>
          <p:nvPr/>
        </p:nvSpPr>
        <p:spPr>
          <a:xfrm>
            <a:off x="6096000" y="1938528"/>
            <a:ext cx="4986528" cy="466341"/>
          </a:xfrm>
          <a:prstGeom prst="roundRect">
            <a:avLst>
              <a:gd name="adj" fmla="val 36275"/>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020605-096A-0626-C03E-1B4729EBD7A1}"/>
              </a:ext>
            </a:extLst>
          </p:cNvPr>
          <p:cNvCxnSpPr/>
          <p:nvPr/>
        </p:nvCxnSpPr>
        <p:spPr>
          <a:xfrm>
            <a:off x="6275684" y="1768433"/>
            <a:ext cx="3686629" cy="0"/>
          </a:xfrm>
          <a:prstGeom prst="line">
            <a:avLst/>
          </a:prstGeom>
          <a:ln>
            <a:solidFill>
              <a:srgbClr val="FCF8F9"/>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F13224-C878-ADF4-7838-106045027BE1}"/>
              </a:ext>
            </a:extLst>
          </p:cNvPr>
          <p:cNvSpPr txBox="1"/>
          <p:nvPr/>
        </p:nvSpPr>
        <p:spPr>
          <a:xfrm>
            <a:off x="6196422" y="892767"/>
            <a:ext cx="3657600" cy="646331"/>
          </a:xfrm>
          <a:prstGeom prst="rect">
            <a:avLst/>
          </a:prstGeom>
          <a:noFill/>
        </p:spPr>
        <p:txBody>
          <a:bodyPr wrap="square" rtlCol="0">
            <a:spAutoFit/>
          </a:bodyPr>
          <a:lstStyle/>
          <a:p>
            <a:r>
              <a:rPr lang="en-US" sz="3600" dirty="0">
                <a:solidFill>
                  <a:srgbClr val="FCF8F9"/>
                </a:solidFill>
              </a:rPr>
              <a:t>Training Models </a:t>
            </a:r>
          </a:p>
        </p:txBody>
      </p:sp>
      <p:sp>
        <p:nvSpPr>
          <p:cNvPr id="17" name="TextBox 16">
            <a:extLst>
              <a:ext uri="{FF2B5EF4-FFF2-40B4-BE49-F238E27FC236}">
                <a16:creationId xmlns:a16="http://schemas.microsoft.com/office/drawing/2014/main" id="{9C4C9272-FA64-2020-FFA0-97438F52D043}"/>
              </a:ext>
            </a:extLst>
          </p:cNvPr>
          <p:cNvSpPr txBox="1"/>
          <p:nvPr/>
        </p:nvSpPr>
        <p:spPr>
          <a:xfrm>
            <a:off x="6177208" y="1943704"/>
            <a:ext cx="511284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E43B82"/>
                </a:solidFill>
              </a:rPr>
              <a:t>Logistic Regression </a:t>
            </a:r>
            <a:r>
              <a:rPr lang="en-US" sz="2400" b="1" dirty="0">
                <a:solidFill>
                  <a:srgbClr val="E43B82"/>
                </a:solidFill>
              </a:rPr>
              <a:t>(0.97)</a:t>
            </a:r>
          </a:p>
          <a:p>
            <a:pPr marL="342900" indent="-342900">
              <a:buFont typeface="Arial" panose="020B0604020202020204" pitchFamily="34" charset="0"/>
              <a:buChar char="•"/>
            </a:pPr>
            <a:r>
              <a:rPr lang="en-US" sz="2400" dirty="0">
                <a:solidFill>
                  <a:srgbClr val="FCF8F9"/>
                </a:solidFill>
              </a:rPr>
              <a:t>Support Vector Machine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Gradient Boosting Classifier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Artificial Neural Network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Random forest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K-Nearest Neighbors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Naïve Bayes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Decision Tree </a:t>
            </a:r>
            <a:r>
              <a:rPr lang="en-US" sz="2400" b="1" dirty="0">
                <a:solidFill>
                  <a:srgbClr val="FCF8F9"/>
                </a:solidFill>
              </a:rPr>
              <a:t>(0.95)</a:t>
            </a:r>
          </a:p>
        </p:txBody>
      </p:sp>
      <p:sp useBgFill="1">
        <p:nvSpPr>
          <p:cNvPr id="46" name="Oval 45">
            <a:extLst>
              <a:ext uri="{FF2B5EF4-FFF2-40B4-BE49-F238E27FC236}">
                <a16:creationId xmlns:a16="http://schemas.microsoft.com/office/drawing/2014/main" id="{64A62E78-67B3-8F05-FC6C-5E9D5CF8F0CA}"/>
              </a:ext>
            </a:extLst>
          </p:cNvPr>
          <p:cNvSpPr/>
          <p:nvPr/>
        </p:nvSpPr>
        <p:spPr>
          <a:xfrm>
            <a:off x="2148041" y="2903196"/>
            <a:ext cx="1295656" cy="12956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6D29C50-6E91-EEEC-A4EB-E87207243D61}"/>
              </a:ext>
            </a:extLst>
          </p:cNvPr>
          <p:cNvGrpSpPr/>
          <p:nvPr/>
        </p:nvGrpSpPr>
        <p:grpSpPr>
          <a:xfrm>
            <a:off x="2225543" y="3012705"/>
            <a:ext cx="1139978" cy="1138966"/>
            <a:chOff x="903423" y="2615993"/>
            <a:chExt cx="1703922" cy="1702410"/>
          </a:xfrm>
        </p:grpSpPr>
        <p:sp useBgFill="1">
          <p:nvSpPr>
            <p:cNvPr id="21" name="Arc 20">
              <a:extLst>
                <a:ext uri="{FF2B5EF4-FFF2-40B4-BE49-F238E27FC236}">
                  <a16:creationId xmlns:a16="http://schemas.microsoft.com/office/drawing/2014/main" id="{804E98F7-0507-5D29-B830-EDB4E199E06D}"/>
                </a:ext>
              </a:extLst>
            </p:cNvPr>
            <p:cNvSpPr/>
            <p:nvPr/>
          </p:nvSpPr>
          <p:spPr>
            <a:xfrm>
              <a:off x="904935" y="2615993"/>
              <a:ext cx="1702410" cy="1702410"/>
            </a:xfrm>
            <a:prstGeom prst="arc">
              <a:avLst>
                <a:gd name="adj1" fmla="val 13191277"/>
                <a:gd name="adj2" fmla="val 14953178"/>
              </a:avLst>
            </a:prstGeom>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1178D043-8933-8C93-2199-E333ACCCB669}"/>
                </a:ext>
              </a:extLst>
            </p:cNvPr>
            <p:cNvSpPr/>
            <p:nvPr/>
          </p:nvSpPr>
          <p:spPr>
            <a:xfrm>
              <a:off x="904431" y="2615993"/>
              <a:ext cx="1702410" cy="1702410"/>
            </a:xfrm>
            <a:prstGeom prst="arc">
              <a:avLst>
                <a:gd name="adj1" fmla="val 5281496"/>
                <a:gd name="adj2" fmla="val 123453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FFAC6ECF-20AA-5AD6-14A6-A0B8ED859B5C}"/>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6B80A4CA-C134-678A-6F74-EAC2B5A07094}"/>
                </a:ext>
              </a:extLst>
            </p:cNvPr>
            <p:cNvSpPr/>
            <p:nvPr/>
          </p:nvSpPr>
          <p:spPr>
            <a:xfrm>
              <a:off x="903423" y="2615993"/>
              <a:ext cx="1702410" cy="1702410"/>
            </a:xfrm>
            <a:prstGeom prst="arc">
              <a:avLst>
                <a:gd name="adj1" fmla="val 16071831"/>
                <a:gd name="adj2" fmla="val 14348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FD18643-378B-5FCA-4072-411F57B83FE3}"/>
              </a:ext>
            </a:extLst>
          </p:cNvPr>
          <p:cNvSpPr txBox="1"/>
          <p:nvPr/>
        </p:nvSpPr>
        <p:spPr>
          <a:xfrm>
            <a:off x="275446" y="4138675"/>
            <a:ext cx="5172510" cy="2209516"/>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E43B82"/>
                </a:solidFill>
                <a:effectLst/>
                <a:uLnTx/>
                <a:uFillTx/>
                <a:latin typeface="Bahnschrift SemiBold SemiConden" panose="020B0502040204020203" pitchFamily="34" charset="0"/>
              </a:rPr>
              <a:t>Logistic Regression</a:t>
            </a:r>
          </a:p>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97%</a:t>
            </a:r>
            <a:endParaRPr lang="en-US" sz="6000" dirty="0">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Bahnschrift SemiBold SemiConden" panose="020B0502040204020203" pitchFamily="34" charset="0"/>
              </a:rPr>
              <a:t>Accuracy</a:t>
            </a:r>
            <a:endParaRPr kumimoji="0" lang="en-US" sz="4800" b="1" i="0" u="none" strike="noStrike" kern="1200" cap="none" spc="0" normalizeH="0" baseline="0" noProof="0" dirty="0">
              <a:ln>
                <a:noFill/>
              </a:ln>
              <a:effectLst/>
              <a:uLnTx/>
              <a:uFillTx/>
              <a:latin typeface="Bahnschrift SemiBold SemiConden" panose="020B0502040204020203" pitchFamily="34" charset="0"/>
            </a:endParaRPr>
          </a:p>
        </p:txBody>
      </p:sp>
      <p:grpSp>
        <p:nvGrpSpPr>
          <p:cNvPr id="2" name="Group 1">
            <a:extLst>
              <a:ext uri="{FF2B5EF4-FFF2-40B4-BE49-F238E27FC236}">
                <a16:creationId xmlns:a16="http://schemas.microsoft.com/office/drawing/2014/main" id="{7EDC4C5B-51E5-CB45-B17C-E0DE94C995F0}"/>
              </a:ext>
            </a:extLst>
          </p:cNvPr>
          <p:cNvGrpSpPr/>
          <p:nvPr/>
        </p:nvGrpSpPr>
        <p:grpSpPr>
          <a:xfrm>
            <a:off x="452171" y="1076682"/>
            <a:ext cx="4792308" cy="4984792"/>
            <a:chOff x="452171" y="1076682"/>
            <a:chExt cx="4792308" cy="4984792"/>
          </a:xfrm>
        </p:grpSpPr>
        <p:sp>
          <p:nvSpPr>
            <p:cNvPr id="3" name="Oval 2">
              <a:extLst>
                <a:ext uri="{FF2B5EF4-FFF2-40B4-BE49-F238E27FC236}">
                  <a16:creationId xmlns:a16="http://schemas.microsoft.com/office/drawing/2014/main" id="{B2458641-E0AB-189F-AD77-D2DF769D9F5E}"/>
                </a:ext>
              </a:extLst>
            </p:cNvPr>
            <p:cNvSpPr/>
            <p:nvPr/>
          </p:nvSpPr>
          <p:spPr>
            <a:xfrm>
              <a:off x="452171" y="1197939"/>
              <a:ext cx="4792308" cy="479230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04C937-FEBE-9AA3-0922-C72F6574A0D5}"/>
                </a:ext>
              </a:extLst>
            </p:cNvPr>
            <p:cNvSpPr/>
            <p:nvPr/>
          </p:nvSpPr>
          <p:spPr>
            <a:xfrm>
              <a:off x="2767386" y="1076682"/>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FA9032-D952-20CE-C4FE-4DFA2DB3BC01}"/>
                </a:ext>
              </a:extLst>
            </p:cNvPr>
            <p:cNvSpPr/>
            <p:nvPr/>
          </p:nvSpPr>
          <p:spPr>
            <a:xfrm>
              <a:off x="4876643" y="2288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C2ABC1D-4DD9-6738-9DB1-ED67B220404B}"/>
                </a:ext>
              </a:extLst>
            </p:cNvPr>
            <p:cNvSpPr/>
            <p:nvPr/>
          </p:nvSpPr>
          <p:spPr>
            <a:xfrm>
              <a:off x="4846291" y="4574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9E2E860-D7A6-EFED-634E-564EC76C0398}"/>
                </a:ext>
              </a:extLst>
            </p:cNvPr>
            <p:cNvSpPr/>
            <p:nvPr/>
          </p:nvSpPr>
          <p:spPr>
            <a:xfrm>
              <a:off x="2767386" y="5818960"/>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2746977-BC35-D00E-A568-3A9C3F0842B8}"/>
                </a:ext>
              </a:extLst>
            </p:cNvPr>
            <p:cNvSpPr/>
            <p:nvPr/>
          </p:nvSpPr>
          <p:spPr>
            <a:xfrm>
              <a:off x="675515" y="4664155"/>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FB9B23B-EBA6-4B34-90CB-2F7BF25E85D9}"/>
                </a:ext>
              </a:extLst>
            </p:cNvPr>
            <p:cNvSpPr/>
            <p:nvPr/>
          </p:nvSpPr>
          <p:spPr>
            <a:xfrm>
              <a:off x="581172" y="2302478"/>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186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14:presetBounceEnd="43000">
                                      <p:stCondLst>
                                        <p:cond delay="800"/>
                                      </p:stCondLst>
                                      <p:childTnLst>
                                        <p:animMotion origin="layout" path="M 3.125E-6 -2.22222E-6 L 3.125E-6 -0.14514 " pathEditMode="relative" rAng="0" ptsTypes="AA" p14:bounceEnd="43000">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stCondLst>
                                        <p:cond delay="800"/>
                                      </p:stCondLst>
                                      <p:childTnLst>
                                        <p:animMotion origin="layout" path="M 3.125E-6 -2.22222E-6 L 3.125E-6 -0.14514 " pathEditMode="relative" rAng="0" ptsTypes="AA">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635231-E973-44C1-89A4-52EE04A85D46}"/>
              </a:ext>
            </a:extLst>
          </p:cNvPr>
          <p:cNvSpPr/>
          <p:nvPr/>
        </p:nvSpPr>
        <p:spPr>
          <a:xfrm>
            <a:off x="0" y="-1260021"/>
            <a:ext cx="12192000" cy="5279551"/>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2561230640"/>
                  </p:ext>
                </p:extLst>
              </p:nvPr>
            </p:nvGraphicFramePr>
            <p:xfrm>
              <a:off x="2332109" y="97971"/>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2332109" y="97971"/>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1502229" y="-884465"/>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281057" y="2939143"/>
            <a:ext cx="4408714" cy="3483427"/>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6" name="Rectangle: Rounded Corners 5">
            <a:extLst>
              <a:ext uri="{FF2B5EF4-FFF2-40B4-BE49-F238E27FC236}">
                <a16:creationId xmlns:a16="http://schemas.microsoft.com/office/drawing/2014/main" id="{478CA3E2-2D98-45AE-AB57-0F89BBD2DEDA}"/>
              </a:ext>
            </a:extLst>
          </p:cNvPr>
          <p:cNvSpPr/>
          <p:nvPr/>
        </p:nvSpPr>
        <p:spPr>
          <a:xfrm>
            <a:off x="1502230" y="2939142"/>
            <a:ext cx="4408714" cy="3483428"/>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7" name="Rectangle: Rounded Corners 6">
            <a:extLst>
              <a:ext uri="{FF2B5EF4-FFF2-40B4-BE49-F238E27FC236}">
                <a16:creationId xmlns:a16="http://schemas.microsoft.com/office/drawing/2014/main" id="{75035DDF-B468-41B6-9C65-A756B01FE709}"/>
              </a:ext>
            </a:extLst>
          </p:cNvPr>
          <p:cNvSpPr/>
          <p:nvPr/>
        </p:nvSpPr>
        <p:spPr>
          <a:xfrm>
            <a:off x="2562226"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Benign </a:t>
            </a:r>
            <a:endParaRPr lang="en-GB" dirty="0"/>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7219951"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0" name="Oval 9">
            <a:extLst>
              <a:ext uri="{FF2B5EF4-FFF2-40B4-BE49-F238E27FC236}">
                <a16:creationId xmlns:a16="http://schemas.microsoft.com/office/drawing/2014/main" id="{BA40EE1C-AC6A-45A1-A229-37EB2605EEF8}"/>
              </a:ext>
            </a:extLst>
          </p:cNvPr>
          <p:cNvSpPr/>
          <p:nvPr/>
        </p:nvSpPr>
        <p:spPr>
          <a:xfrm>
            <a:off x="2178506" y="5410202"/>
            <a:ext cx="767440" cy="767440"/>
          </a:xfrm>
          <a:prstGeom prst="ellipse">
            <a:avLst/>
          </a:prstGeom>
          <a:solidFill>
            <a:srgbClr val="92D05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9978E79-9877-492C-9738-8CC4C7D98193}"/>
              </a:ext>
            </a:extLst>
          </p:cNvPr>
          <p:cNvSpPr/>
          <p:nvPr/>
        </p:nvSpPr>
        <p:spPr>
          <a:xfrm>
            <a:off x="6849838" y="541020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F7572BF4-CFAC-41F8-B6F9-9A5EE01F4754}"/>
              </a:ext>
            </a:extLst>
          </p:cNvPr>
          <p:cNvSpPr/>
          <p:nvPr/>
        </p:nvSpPr>
        <p:spPr>
          <a:xfrm>
            <a:off x="2383588" y="5655111"/>
            <a:ext cx="357276" cy="277622"/>
          </a:xfrm>
          <a:custGeom>
            <a:avLst/>
            <a:gdLst>
              <a:gd name="connsiteX0" fmla="*/ 0 w 2905125"/>
              <a:gd name="connsiteY0" fmla="*/ 1200150 h 2047875"/>
              <a:gd name="connsiteX1" fmla="*/ 466725 w 2905125"/>
              <a:gd name="connsiteY1" fmla="*/ 771525 h 2047875"/>
              <a:gd name="connsiteX2" fmla="*/ 10572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200150 h 2047875"/>
              <a:gd name="connsiteX1" fmla="*/ 466725 w 2905125"/>
              <a:gd name="connsiteY1" fmla="*/ 771525 h 2047875"/>
              <a:gd name="connsiteX2" fmla="*/ 11715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409700 h 2257425"/>
              <a:gd name="connsiteX1" fmla="*/ 466725 w 2905125"/>
              <a:gd name="connsiteY1" fmla="*/ 981075 h 2257425"/>
              <a:gd name="connsiteX2" fmla="*/ 1171575 w 2905125"/>
              <a:gd name="connsiteY2" fmla="*/ 1600200 h 2257425"/>
              <a:gd name="connsiteX3" fmla="*/ 2314575 w 2905125"/>
              <a:gd name="connsiteY3" fmla="*/ 0 h 2257425"/>
              <a:gd name="connsiteX4" fmla="*/ 2905125 w 2905125"/>
              <a:gd name="connsiteY4" fmla="*/ 676275 h 2257425"/>
              <a:gd name="connsiteX5" fmla="*/ 1190625 w 2905125"/>
              <a:gd name="connsiteY5" fmla="*/ 2257425 h 2257425"/>
              <a:gd name="connsiteX6" fmla="*/ 0 w 2905125"/>
              <a:gd name="connsiteY6" fmla="*/ 1409700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5125" h="2257425">
                <a:moveTo>
                  <a:pt x="0" y="1409700"/>
                </a:moveTo>
                <a:lnTo>
                  <a:pt x="466725" y="981075"/>
                </a:lnTo>
                <a:lnTo>
                  <a:pt x="1171575" y="1600200"/>
                </a:lnTo>
                <a:lnTo>
                  <a:pt x="2314575" y="0"/>
                </a:lnTo>
                <a:lnTo>
                  <a:pt x="2905125" y="676275"/>
                </a:lnTo>
                <a:lnTo>
                  <a:pt x="1190625" y="2257425"/>
                </a:lnTo>
                <a:lnTo>
                  <a:pt x="0" y="1409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7049180" y="561974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99095A6-CA00-4F88-93F1-1115BE33703D}"/>
              </a:ext>
            </a:extLst>
          </p:cNvPr>
          <p:cNvSpPr txBox="1"/>
          <p:nvPr/>
        </p:nvSpPr>
        <p:spPr>
          <a:xfrm>
            <a:off x="1883229" y="3465610"/>
            <a:ext cx="3586295" cy="1754326"/>
          </a:xfrm>
          <a:prstGeom prst="rect">
            <a:avLst/>
          </a:prstGeom>
          <a:noFill/>
        </p:spPr>
        <p:txBody>
          <a:bodyPr wrap="square">
            <a:spAutoFit/>
          </a:bodyPr>
          <a:lstStyle/>
          <a:p>
            <a:r>
              <a:rPr lang="en-US" dirty="0"/>
              <a:t>Radius worst: </a:t>
            </a:r>
            <a:r>
              <a:rPr lang="en-GB" sz="1800" b="1" i="0" u="none" strike="noStrike" dirty="0">
                <a:solidFill>
                  <a:srgbClr val="E43B82"/>
                </a:solidFill>
                <a:effectLst/>
                <a:latin typeface="Calibri" panose="020F0502020204030204" pitchFamily="34" charset="0"/>
              </a:rPr>
              <a:t>13.38</a:t>
            </a:r>
            <a:r>
              <a:rPr lang="en-GB" dirty="0"/>
              <a:t> </a:t>
            </a:r>
            <a:endParaRPr lang="en-US" dirty="0"/>
          </a:p>
          <a:p>
            <a:r>
              <a:rPr lang="en-US" dirty="0"/>
              <a:t>Fractal dimension mean: </a:t>
            </a:r>
            <a:r>
              <a:rPr lang="en-GB" b="1" dirty="0">
                <a:solidFill>
                  <a:srgbClr val="E43B82"/>
                </a:solidFill>
                <a:latin typeface="Calibri" panose="020F0502020204030204" pitchFamily="34" charset="0"/>
              </a:rPr>
              <a:t>0.063 </a:t>
            </a:r>
            <a:endParaRPr lang="en-US" b="1" dirty="0">
              <a:solidFill>
                <a:srgbClr val="E43B82"/>
              </a:solidFill>
              <a:latin typeface="Calibri" panose="020F0502020204030204" pitchFamily="34" charset="0"/>
            </a:endParaRPr>
          </a:p>
          <a:p>
            <a:r>
              <a:rPr lang="en-US" dirty="0"/>
              <a:t>Concave points worst: </a:t>
            </a:r>
            <a:r>
              <a:rPr lang="en-GB" b="1" dirty="0">
                <a:solidFill>
                  <a:srgbClr val="E43B82"/>
                </a:solidFill>
                <a:latin typeface="Calibri" panose="020F0502020204030204" pitchFamily="34" charset="0"/>
              </a:rPr>
              <a:t>0.074 </a:t>
            </a:r>
            <a:endParaRPr lang="en-US" b="1" dirty="0">
              <a:solidFill>
                <a:srgbClr val="E43B82"/>
              </a:solidFill>
              <a:latin typeface="Calibri" panose="020F0502020204030204" pitchFamily="34" charset="0"/>
            </a:endParaRPr>
          </a:p>
          <a:p>
            <a:r>
              <a:rPr lang="en-US" dirty="0"/>
              <a:t>Concavity mean:  </a:t>
            </a:r>
            <a:r>
              <a:rPr lang="en-GB" b="1" dirty="0">
                <a:solidFill>
                  <a:srgbClr val="E43B82"/>
                </a:solidFill>
                <a:latin typeface="Calibri" panose="020F0502020204030204" pitchFamily="34" charset="0"/>
              </a:rPr>
              <a:t>0.046 </a:t>
            </a:r>
            <a:endParaRPr lang="en-US" b="1" dirty="0">
              <a:solidFill>
                <a:srgbClr val="E43B82"/>
              </a:solidFill>
              <a:latin typeface="Calibri" panose="020F0502020204030204" pitchFamily="34" charset="0"/>
            </a:endParaRPr>
          </a:p>
          <a:p>
            <a:r>
              <a:rPr lang="en-US" dirty="0"/>
              <a:t>Compactness worst: </a:t>
            </a:r>
            <a:r>
              <a:rPr lang="en-GB" b="1" dirty="0">
                <a:solidFill>
                  <a:srgbClr val="E43B82"/>
                </a:solidFill>
                <a:latin typeface="Calibri" panose="020F0502020204030204" pitchFamily="34" charset="0"/>
              </a:rPr>
              <a:t>0.183 </a:t>
            </a:r>
            <a:endParaRPr lang="en-US" b="1" dirty="0">
              <a:solidFill>
                <a:srgbClr val="E43B82"/>
              </a:solidFill>
              <a:latin typeface="Calibri" panose="020F0502020204030204" pitchFamily="34" charset="0"/>
            </a:endParaRPr>
          </a:p>
          <a:p>
            <a:r>
              <a:rPr lang="en-US" dirty="0"/>
              <a:t>Permitter standard error</a:t>
            </a:r>
            <a:r>
              <a:rPr lang="en-US" dirty="0">
                <a:latin typeface="Calibri" panose="020F0502020204030204" pitchFamily="34" charset="0"/>
              </a:rPr>
              <a:t>: </a:t>
            </a:r>
            <a:r>
              <a:rPr lang="en-GB" b="1" dirty="0">
                <a:solidFill>
                  <a:srgbClr val="E43B82"/>
                </a:solidFill>
                <a:latin typeface="Calibri" panose="020F0502020204030204" pitchFamily="34" charset="0"/>
              </a:rPr>
              <a:t>2 </a:t>
            </a:r>
            <a:endParaRPr lang="en-US" b="1" dirty="0">
              <a:solidFill>
                <a:srgbClr val="E43B82"/>
              </a:solidFill>
              <a:latin typeface="Calibri" panose="020F0502020204030204" pitchFamily="34" charset="0"/>
            </a:endParaRPr>
          </a:p>
        </p:txBody>
      </p:sp>
      <p:sp>
        <p:nvSpPr>
          <p:cNvPr id="8" name="TextBox 7">
            <a:extLst>
              <a:ext uri="{FF2B5EF4-FFF2-40B4-BE49-F238E27FC236}">
                <a16:creationId xmlns:a16="http://schemas.microsoft.com/office/drawing/2014/main" id="{2103DC22-74E6-4195-9B11-8A95E4F7453B}"/>
              </a:ext>
            </a:extLst>
          </p:cNvPr>
          <p:cNvSpPr txBox="1"/>
          <p:nvPr/>
        </p:nvSpPr>
        <p:spPr>
          <a:xfrm>
            <a:off x="5469525" y="863489"/>
            <a:ext cx="6017625" cy="1569660"/>
          </a:xfrm>
          <a:prstGeom prst="rect">
            <a:avLst/>
          </a:prstGeom>
          <a:noFill/>
        </p:spPr>
        <p:txBody>
          <a:bodyPr wrap="square" rtlCol="0">
            <a:spAutoFit/>
          </a:bodyPr>
          <a:lstStyle/>
          <a:p>
            <a:r>
              <a:rPr lang="en-GB" sz="4800" b="1" i="0" dirty="0">
                <a:solidFill>
                  <a:schemeClr val="bg1"/>
                </a:solidFill>
                <a:effectLst/>
                <a:latin typeface="__Inter_36bd41"/>
              </a:rPr>
              <a:t>Nuclear Features of Malignancy</a:t>
            </a:r>
            <a:endParaRPr lang="en-GB" sz="4800" b="1" dirty="0">
              <a:solidFill>
                <a:schemeClr val="bg1"/>
              </a:solidFill>
            </a:endParaRPr>
          </a:p>
        </p:txBody>
      </p:sp>
      <p:sp>
        <p:nvSpPr>
          <p:cNvPr id="15" name="TextBox 14">
            <a:extLst>
              <a:ext uri="{FF2B5EF4-FFF2-40B4-BE49-F238E27FC236}">
                <a16:creationId xmlns:a16="http://schemas.microsoft.com/office/drawing/2014/main" id="{D9CFD585-B744-4468-AD6E-20D9DC38B437}"/>
              </a:ext>
            </a:extLst>
          </p:cNvPr>
          <p:cNvSpPr txBox="1"/>
          <p:nvPr/>
        </p:nvSpPr>
        <p:spPr>
          <a:xfrm>
            <a:off x="6734176" y="3465610"/>
            <a:ext cx="3586295" cy="1754326"/>
          </a:xfrm>
          <a:prstGeom prst="rect">
            <a:avLst/>
          </a:prstGeom>
          <a:noFill/>
        </p:spPr>
        <p:txBody>
          <a:bodyPr wrap="square">
            <a:spAutoFit/>
          </a:bodyPr>
          <a:lstStyle/>
          <a:p>
            <a:r>
              <a:rPr lang="en-US" dirty="0"/>
              <a:t>Radius worst: </a:t>
            </a:r>
            <a:r>
              <a:rPr lang="en-GB" sz="1800" b="1" i="0" u="none" strike="noStrike" dirty="0">
                <a:solidFill>
                  <a:srgbClr val="E43B82"/>
                </a:solidFill>
                <a:effectLst/>
                <a:latin typeface="Calibri" panose="020F0502020204030204" pitchFamily="34" charset="0"/>
              </a:rPr>
              <a:t>21.135</a:t>
            </a:r>
            <a:r>
              <a:rPr lang="en-GB" dirty="0"/>
              <a:t> </a:t>
            </a:r>
            <a:endParaRPr lang="en-US" dirty="0"/>
          </a:p>
          <a:p>
            <a:r>
              <a:rPr lang="en-US" dirty="0"/>
              <a:t>Fractal dimension mean: </a:t>
            </a:r>
            <a:r>
              <a:rPr lang="en-GB" b="1" dirty="0">
                <a:solidFill>
                  <a:srgbClr val="E43B82"/>
                </a:solidFill>
                <a:latin typeface="Calibri" panose="020F0502020204030204" pitchFamily="34" charset="0"/>
              </a:rPr>
              <a:t>0.063 </a:t>
            </a:r>
            <a:endParaRPr lang="en-US" b="1" dirty="0">
              <a:solidFill>
                <a:srgbClr val="E43B82"/>
              </a:solidFill>
              <a:latin typeface="Calibri" panose="020F0502020204030204" pitchFamily="34" charset="0"/>
            </a:endParaRPr>
          </a:p>
          <a:p>
            <a:r>
              <a:rPr lang="en-US" dirty="0"/>
              <a:t>Concave points worst: </a:t>
            </a:r>
            <a:r>
              <a:rPr lang="en-GB" b="1" dirty="0">
                <a:solidFill>
                  <a:srgbClr val="E43B82"/>
                </a:solidFill>
                <a:latin typeface="Calibri" panose="020F0502020204030204" pitchFamily="34" charset="0"/>
              </a:rPr>
              <a:t>0.182 </a:t>
            </a:r>
            <a:endParaRPr lang="en-US" b="1" dirty="0">
              <a:solidFill>
                <a:srgbClr val="E43B82"/>
              </a:solidFill>
              <a:latin typeface="Calibri" panose="020F0502020204030204" pitchFamily="34" charset="0"/>
            </a:endParaRPr>
          </a:p>
          <a:p>
            <a:r>
              <a:rPr lang="en-US" dirty="0"/>
              <a:t>Concavity mean:  </a:t>
            </a:r>
            <a:r>
              <a:rPr lang="en-GB" b="1" dirty="0">
                <a:solidFill>
                  <a:srgbClr val="E43B82"/>
                </a:solidFill>
                <a:latin typeface="Calibri" panose="020F0502020204030204" pitchFamily="34" charset="0"/>
              </a:rPr>
              <a:t>0.161</a:t>
            </a:r>
          </a:p>
          <a:p>
            <a:r>
              <a:rPr lang="en-US" dirty="0"/>
              <a:t>Compactness worst: </a:t>
            </a:r>
            <a:r>
              <a:rPr lang="en-GB" b="1" dirty="0">
                <a:solidFill>
                  <a:srgbClr val="E43B82"/>
                </a:solidFill>
                <a:latin typeface="Calibri" panose="020F0502020204030204" pitchFamily="34" charset="0"/>
              </a:rPr>
              <a:t>0.375 </a:t>
            </a:r>
          </a:p>
          <a:p>
            <a:r>
              <a:rPr lang="en-US" dirty="0"/>
              <a:t>Permitter standard error</a:t>
            </a:r>
            <a:r>
              <a:rPr lang="en-US" dirty="0">
                <a:latin typeface="Calibri" panose="020F0502020204030204" pitchFamily="34" charset="0"/>
              </a:rPr>
              <a:t>: </a:t>
            </a:r>
            <a:r>
              <a:rPr lang="en-GB" b="1" dirty="0">
                <a:solidFill>
                  <a:srgbClr val="E43B82"/>
                </a:solidFill>
                <a:latin typeface="Calibri" panose="020F0502020204030204" pitchFamily="34" charset="0"/>
              </a:rPr>
              <a:t>4.324 </a:t>
            </a:r>
            <a:endParaRPr lang="en-US" b="1" dirty="0">
              <a:solidFill>
                <a:srgbClr val="E43B82"/>
              </a:solidFill>
              <a:latin typeface="Calibri" panose="020F0502020204030204" pitchFamily="34" charset="0"/>
            </a:endParaRPr>
          </a:p>
        </p:txBody>
      </p:sp>
      <p:sp>
        <p:nvSpPr>
          <p:cNvPr id="21" name="TextBox 20">
            <a:extLst>
              <a:ext uri="{FF2B5EF4-FFF2-40B4-BE49-F238E27FC236}">
                <a16:creationId xmlns:a16="http://schemas.microsoft.com/office/drawing/2014/main" id="{E4569AAB-773F-4F2F-A46F-5157748666B2}"/>
              </a:ext>
            </a:extLst>
          </p:cNvPr>
          <p:cNvSpPr txBox="1"/>
          <p:nvPr/>
        </p:nvSpPr>
        <p:spPr>
          <a:xfrm>
            <a:off x="3048001" y="6398351"/>
            <a:ext cx="6096000" cy="369332"/>
          </a:xfrm>
          <a:prstGeom prst="rect">
            <a:avLst/>
          </a:prstGeom>
          <a:noFill/>
        </p:spPr>
        <p:txBody>
          <a:bodyPr wrap="square">
            <a:spAutoFit/>
          </a:bodyPr>
          <a:lstStyle/>
          <a:p>
            <a:pPr algn="ctr"/>
            <a:r>
              <a:rPr lang="en-GB" dirty="0">
                <a:solidFill>
                  <a:schemeClr val="tx1">
                    <a:lumMod val="50000"/>
                    <a:lumOff val="50000"/>
                  </a:schemeClr>
                </a:solidFill>
              </a:rPr>
              <a:t>Unit of measure is micrometres (µm)</a:t>
            </a:r>
          </a:p>
        </p:txBody>
      </p:sp>
    </p:spTree>
    <p:extLst>
      <p:ext uri="{BB962C8B-B14F-4D97-AF65-F5344CB8AC3E}">
        <p14:creationId xmlns:p14="http://schemas.microsoft.com/office/powerpoint/2010/main" val="39059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968809549"/>
                  </p:ext>
                </p:extLst>
              </p:nvPr>
            </p:nvGraphicFramePr>
            <p:xfrm>
              <a:off x="-5522242" y="1748626"/>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5522242" y="1748626"/>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9386959" y="-517102"/>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461763" y="2153964"/>
            <a:ext cx="5244193" cy="4237295"/>
          </a:xfrm>
          <a:prstGeom prst="roundRect">
            <a:avLst>
              <a:gd name="adj" fmla="val 7848"/>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1" rtlCol="0" anchor="t" anchorCtr="0"/>
          <a:lstStyle/>
          <a:p>
            <a:pPr marL="342900" indent="-342900">
              <a:spcAft>
                <a:spcPts val="1200"/>
              </a:spcAft>
              <a:buFont typeface="Arial" panose="020B0604020202020204" pitchFamily="34" charset="0"/>
              <a:buChar char="•"/>
            </a:pPr>
            <a:r>
              <a:rPr lang="en-US" sz="2400" dirty="0">
                <a:solidFill>
                  <a:schemeClr val="tx1"/>
                </a:solidFill>
              </a:rPr>
              <a:t>Implementation of Predictive Models in Clinical Settings</a:t>
            </a:r>
          </a:p>
          <a:p>
            <a:pPr marL="342900" indent="-342900">
              <a:spcAft>
                <a:spcPts val="1200"/>
              </a:spcAft>
              <a:buFont typeface="Arial" panose="020B0604020202020204" pitchFamily="34" charset="0"/>
              <a:buChar char="•"/>
            </a:pPr>
            <a:r>
              <a:rPr lang="en-US" sz="2400" dirty="0">
                <a:solidFill>
                  <a:schemeClr val="tx1"/>
                </a:solidFill>
              </a:rPr>
              <a:t>Feature Importance in Diagnostics</a:t>
            </a:r>
          </a:p>
          <a:p>
            <a:pPr marL="342900" indent="-342900">
              <a:spcAft>
                <a:spcPts val="1200"/>
              </a:spcAft>
              <a:buFont typeface="Arial" panose="020B0604020202020204" pitchFamily="34" charset="0"/>
              <a:buChar char="•"/>
            </a:pPr>
            <a:r>
              <a:rPr lang="en-US" sz="2400" dirty="0">
                <a:solidFill>
                  <a:schemeClr val="tx1"/>
                </a:solidFill>
              </a:rPr>
              <a:t>Automation and Workflow Integration</a:t>
            </a:r>
          </a:p>
          <a:p>
            <a:pPr marL="342900" indent="-342900">
              <a:spcAft>
                <a:spcPts val="1200"/>
              </a:spcAft>
              <a:buFont typeface="Arial" panose="020B0604020202020204" pitchFamily="34" charset="0"/>
              <a:buChar char="•"/>
            </a:pPr>
            <a:r>
              <a:rPr lang="en-US" sz="2400" dirty="0">
                <a:solidFill>
                  <a:schemeClr val="tx1"/>
                </a:solidFill>
              </a:rPr>
              <a:t>Training and Education</a:t>
            </a:r>
          </a:p>
          <a:p>
            <a:pPr marL="342900" indent="-342900">
              <a:spcAft>
                <a:spcPts val="1200"/>
              </a:spcAft>
              <a:buFont typeface="Arial" panose="020B0604020202020204" pitchFamily="34" charset="0"/>
              <a:buChar char="•"/>
            </a:pPr>
            <a:r>
              <a:rPr lang="en-US" sz="2400" dirty="0">
                <a:solidFill>
                  <a:schemeClr val="tx1"/>
                </a:solidFill>
              </a:rPr>
              <a:t>Further Research </a:t>
            </a:r>
            <a:r>
              <a:rPr lang="en-US" sz="2400">
                <a:solidFill>
                  <a:schemeClr val="tx1"/>
                </a:solidFill>
              </a:rPr>
              <a:t>and Development</a:t>
            </a:r>
            <a:endParaRPr lang="en-US" sz="2400" dirty="0">
              <a:solidFill>
                <a:schemeClr val="tx1"/>
              </a:solidFill>
            </a:endParaRPr>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14992351" y="799828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1" name="Oval 10">
            <a:extLst>
              <a:ext uri="{FF2B5EF4-FFF2-40B4-BE49-F238E27FC236}">
                <a16:creationId xmlns:a16="http://schemas.microsoft.com/office/drawing/2014/main" id="{E9978E79-9877-492C-9738-8CC4C7D98193}"/>
              </a:ext>
            </a:extLst>
          </p:cNvPr>
          <p:cNvSpPr/>
          <p:nvPr/>
        </p:nvSpPr>
        <p:spPr>
          <a:xfrm>
            <a:off x="14622238" y="786765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14821580" y="807719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103DC22-74E6-4195-9B11-8A95E4F7453B}"/>
              </a:ext>
            </a:extLst>
          </p:cNvPr>
          <p:cNvSpPr txBox="1"/>
          <p:nvPr/>
        </p:nvSpPr>
        <p:spPr>
          <a:xfrm>
            <a:off x="6461763" y="569392"/>
            <a:ext cx="5244193" cy="1323439"/>
          </a:xfrm>
          <a:prstGeom prst="rect">
            <a:avLst/>
          </a:prstGeom>
          <a:noFill/>
        </p:spPr>
        <p:txBody>
          <a:bodyPr wrap="square" rtlCol="0">
            <a:spAutoFit/>
          </a:bodyPr>
          <a:lstStyle/>
          <a:p>
            <a:r>
              <a:rPr lang="en-GB" sz="4000" b="1" i="0" dirty="0">
                <a:solidFill>
                  <a:srgbClr val="E43B82"/>
                </a:solidFill>
                <a:effectLst/>
                <a:latin typeface="__Inter_36bd41"/>
              </a:rPr>
              <a:t>Recommendations for the firm</a:t>
            </a:r>
            <a:endParaRPr lang="en-GB" sz="4000" b="1" dirty="0">
              <a:solidFill>
                <a:srgbClr val="E43B82"/>
              </a:solidFill>
            </a:endParaRPr>
          </a:p>
        </p:txBody>
      </p:sp>
      <p:sp>
        <p:nvSpPr>
          <p:cNvPr id="15" name="TextBox 14">
            <a:extLst>
              <a:ext uri="{FF2B5EF4-FFF2-40B4-BE49-F238E27FC236}">
                <a16:creationId xmlns:a16="http://schemas.microsoft.com/office/drawing/2014/main" id="{D9CFD585-B744-4468-AD6E-20D9DC38B437}"/>
              </a:ext>
            </a:extLst>
          </p:cNvPr>
          <p:cNvSpPr txBox="1"/>
          <p:nvPr/>
        </p:nvSpPr>
        <p:spPr>
          <a:xfrm>
            <a:off x="14506576" y="5923060"/>
            <a:ext cx="3586295" cy="1754326"/>
          </a:xfrm>
          <a:prstGeom prst="rect">
            <a:avLst/>
          </a:prstGeom>
          <a:noFill/>
        </p:spPr>
        <p:txBody>
          <a:bodyPr wrap="square">
            <a:spAutoFit/>
          </a:bodyPr>
          <a:lstStyle/>
          <a:p>
            <a:r>
              <a:rPr lang="en-US" dirty="0"/>
              <a:t>Radius worst: </a:t>
            </a:r>
            <a:r>
              <a:rPr lang="en-GB" sz="1800" b="1" i="0" u="none" strike="noStrike" dirty="0">
                <a:solidFill>
                  <a:srgbClr val="E43B82"/>
                </a:solidFill>
                <a:effectLst/>
                <a:latin typeface="Calibri" panose="020F0502020204030204" pitchFamily="34" charset="0"/>
              </a:rPr>
              <a:t>21.135</a:t>
            </a:r>
            <a:r>
              <a:rPr lang="en-GB" dirty="0"/>
              <a:t> </a:t>
            </a:r>
            <a:endParaRPr lang="en-US" dirty="0"/>
          </a:p>
          <a:p>
            <a:r>
              <a:rPr lang="en-US" dirty="0"/>
              <a:t>Fractal dimension mean: </a:t>
            </a:r>
            <a:r>
              <a:rPr lang="en-GB" b="1" dirty="0">
                <a:solidFill>
                  <a:srgbClr val="E43B82"/>
                </a:solidFill>
                <a:latin typeface="Calibri" panose="020F0502020204030204" pitchFamily="34" charset="0"/>
              </a:rPr>
              <a:t>0.063 </a:t>
            </a:r>
            <a:endParaRPr lang="en-US" b="1" dirty="0">
              <a:solidFill>
                <a:srgbClr val="E43B82"/>
              </a:solidFill>
              <a:latin typeface="Calibri" panose="020F0502020204030204" pitchFamily="34" charset="0"/>
            </a:endParaRPr>
          </a:p>
          <a:p>
            <a:r>
              <a:rPr lang="en-US" dirty="0"/>
              <a:t>Concave points worst: </a:t>
            </a:r>
            <a:r>
              <a:rPr lang="en-GB" b="1" dirty="0">
                <a:solidFill>
                  <a:srgbClr val="E43B82"/>
                </a:solidFill>
                <a:latin typeface="Calibri" panose="020F0502020204030204" pitchFamily="34" charset="0"/>
              </a:rPr>
              <a:t>0.182 </a:t>
            </a:r>
            <a:endParaRPr lang="en-US" b="1" dirty="0">
              <a:solidFill>
                <a:srgbClr val="E43B82"/>
              </a:solidFill>
              <a:latin typeface="Calibri" panose="020F0502020204030204" pitchFamily="34" charset="0"/>
            </a:endParaRPr>
          </a:p>
          <a:p>
            <a:r>
              <a:rPr lang="en-US" dirty="0"/>
              <a:t>Concavity mean:  </a:t>
            </a:r>
            <a:r>
              <a:rPr lang="en-GB" b="1" dirty="0">
                <a:solidFill>
                  <a:srgbClr val="E43B82"/>
                </a:solidFill>
                <a:latin typeface="Calibri" panose="020F0502020204030204" pitchFamily="34" charset="0"/>
              </a:rPr>
              <a:t>0.161</a:t>
            </a:r>
          </a:p>
          <a:p>
            <a:r>
              <a:rPr lang="en-US" dirty="0"/>
              <a:t>Compactness worst: </a:t>
            </a:r>
            <a:r>
              <a:rPr lang="en-GB" b="1" dirty="0">
                <a:solidFill>
                  <a:srgbClr val="E43B82"/>
                </a:solidFill>
                <a:latin typeface="Calibri" panose="020F0502020204030204" pitchFamily="34" charset="0"/>
              </a:rPr>
              <a:t>0.375 </a:t>
            </a:r>
          </a:p>
          <a:p>
            <a:r>
              <a:rPr lang="en-US" dirty="0"/>
              <a:t>Permitter standard error</a:t>
            </a:r>
            <a:r>
              <a:rPr lang="en-US" dirty="0">
                <a:latin typeface="Calibri" panose="020F0502020204030204" pitchFamily="34" charset="0"/>
              </a:rPr>
              <a:t>: </a:t>
            </a:r>
            <a:r>
              <a:rPr lang="en-GB" b="1" dirty="0">
                <a:solidFill>
                  <a:srgbClr val="E43B82"/>
                </a:solidFill>
                <a:latin typeface="Calibri" panose="020F0502020204030204" pitchFamily="34" charset="0"/>
              </a:rPr>
              <a:t>4.324 </a:t>
            </a:r>
            <a:endParaRPr lang="en-US" b="1" dirty="0">
              <a:solidFill>
                <a:srgbClr val="E43B82"/>
              </a:solidFill>
              <a:latin typeface="Calibri" panose="020F0502020204030204" pitchFamily="34" charset="0"/>
            </a:endParaRPr>
          </a:p>
        </p:txBody>
      </p:sp>
      <p:pic>
        <p:nvPicPr>
          <p:cNvPr id="2" name="Picture 1">
            <a:extLst>
              <a:ext uri="{FF2B5EF4-FFF2-40B4-BE49-F238E27FC236}">
                <a16:creationId xmlns:a16="http://schemas.microsoft.com/office/drawing/2014/main" id="{69D6307D-8095-4964-BD78-0D19B50565B6}"/>
              </a:ext>
            </a:extLst>
          </p:cNvPr>
          <p:cNvPicPr>
            <a:picLocks noChangeAspect="1"/>
          </p:cNvPicPr>
          <p:nvPr/>
        </p:nvPicPr>
        <p:blipFill rotWithShape="1">
          <a:blip r:embed="rId5"/>
          <a:srcRect l="13176"/>
          <a:stretch/>
        </p:blipFill>
        <p:spPr>
          <a:xfrm flipH="1">
            <a:off x="-3235441" y="4762"/>
            <a:ext cx="8335400" cy="6853238"/>
          </a:xfrm>
          <a:prstGeom prst="roundRect">
            <a:avLst>
              <a:gd name="adj" fmla="val 43595"/>
            </a:avLst>
          </a:prstGeom>
          <a:solidFill>
            <a:srgbClr val="FCF8F9"/>
          </a:solidFill>
          <a:ln w="41275">
            <a:solidFill>
              <a:schemeClr val="bg1"/>
            </a:solidFill>
          </a:ln>
          <a:effectLst>
            <a:outerShdw blurRad="635000" dist="88900" dir="10200000" algn="tr" rotWithShape="0">
              <a:srgbClr val="E43B82">
                <a:alpha val="24000"/>
              </a:srgbClr>
            </a:outerShdw>
          </a:effectLst>
        </p:spPr>
      </p:pic>
    </p:spTree>
    <p:extLst>
      <p:ext uri="{BB962C8B-B14F-4D97-AF65-F5344CB8AC3E}">
        <p14:creationId xmlns:p14="http://schemas.microsoft.com/office/powerpoint/2010/main" val="1725635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1964626"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71063"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2" name="Picture 1">
            <a:extLst>
              <a:ext uri="{FF2B5EF4-FFF2-40B4-BE49-F238E27FC236}">
                <a16:creationId xmlns:a16="http://schemas.microsoft.com/office/drawing/2014/main" id="{AAB9D2E5-9551-890D-B203-AE976EB3B932}"/>
              </a:ext>
            </a:extLst>
          </p:cNvPr>
          <p:cNvPicPr>
            <a:picLocks noChangeAspect="1"/>
          </p:cNvPicPr>
          <p:nvPr/>
        </p:nvPicPr>
        <p:blipFill rotWithShape="1">
          <a:blip r:embed="rId5">
            <a:extLst>
              <a:ext uri="{28A0092B-C50C-407E-A947-70E740481C1C}">
                <a14:useLocalDpi xmlns:a14="http://schemas.microsoft.com/office/drawing/2010/main" val="0"/>
              </a:ext>
            </a:extLst>
          </a:blip>
          <a:srcRect l="406" t="1103" r="406" b="24831"/>
          <a:stretch/>
        </p:blipFill>
        <p:spPr>
          <a:xfrm>
            <a:off x="8390374" y="420419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83937"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5177500"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1417864" y="2652487"/>
            <a:ext cx="9127672" cy="1551707"/>
          </a:xfrm>
          <a:prstGeom prst="rect">
            <a:avLst/>
          </a:prstGeom>
          <a:noFill/>
        </p:spPr>
        <p:txBody>
          <a:bodyPr wrap="squar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SOS Pi </a:t>
            </a:r>
            <a:r>
              <a:rPr kumimoji="0" lang="en-US" sz="11500" b="1" i="0" u="none" strike="noStrike" kern="1200" cap="none" spc="0" normalizeH="0" baseline="0" noProof="0" dirty="0">
                <a:ln>
                  <a:noFill/>
                </a:ln>
                <a:effectLst/>
                <a:uLnTx/>
                <a:uFillTx/>
                <a:latin typeface="Bahnschrift SemiBold SemiConden" panose="020B0502040204020203" pitchFamily="34" charset="0"/>
              </a:rPr>
              <a:t>Group 4</a:t>
            </a:r>
            <a:endParaRPr lang="en-US" sz="6000" b="1" dirty="0">
              <a:latin typeface="Bahnschrift SemiBold SemiConden" panose="020B0502040204020203" pitchFamily="34" charset="0"/>
            </a:endParaRPr>
          </a:p>
        </p:txBody>
      </p:sp>
    </p:spTree>
    <p:extLst>
      <p:ext uri="{BB962C8B-B14F-4D97-AF65-F5344CB8AC3E}">
        <p14:creationId xmlns:p14="http://schemas.microsoft.com/office/powerpoint/2010/main" val="3612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000" t="22000" r="22000" b="22000"/>
          <a:stretch/>
        </p:blipFill>
        <p:spPr>
          <a:xfrm>
            <a:off x="9004825" y="3610383"/>
            <a:ext cx="1338342" cy="1338342"/>
          </a:xfrm>
          <a:prstGeom prst="rect">
            <a:avLst/>
          </a:prstGeom>
        </p:spPr>
      </p:pic>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258762" y="1823888"/>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5460" y="326424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212519" y="43591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941003" y="5174793"/>
            <a:ext cx="3774622" cy="1059777"/>
          </a:xfrm>
          <a:prstGeom prst="rect">
            <a:avLst/>
          </a:prstGeom>
          <a:noFill/>
        </p:spPr>
        <p:txBody>
          <a:bodyPr wrap="square">
            <a:spAutoFit/>
          </a:bodyPr>
          <a:lstStyle/>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MAVIS</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81689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0">
            <a:extLst>
              <a:ext uri="{28A0092B-C50C-407E-A947-70E740481C1C}">
                <a14:useLocalDpi xmlns:a14="http://schemas.microsoft.com/office/drawing/2010/main" val="0"/>
              </a:ext>
            </a:extLst>
          </a:blip>
          <a:srcRect l="406" t="1103" r="406" b="24831"/>
          <a:stretch/>
        </p:blipFill>
        <p:spPr>
          <a:xfrm>
            <a:off x="4201884" y="4816889"/>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5498070" y="4202233"/>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798560" y="1683207"/>
            <a:ext cx="2847648" cy="2847648"/>
          </a:xfrm>
          <a:prstGeom prst="ellipse">
            <a:avLst/>
          </a:prstGeom>
          <a:ln w="63500">
            <a:solidFill>
              <a:schemeClr val="bg1"/>
            </a:solidFill>
          </a:ln>
        </p:spPr>
      </p:pic>
      <p:sp>
        <p:nvSpPr>
          <p:cNvPr id="2" name="TextBox 1">
            <a:extLst>
              <a:ext uri="{FF2B5EF4-FFF2-40B4-BE49-F238E27FC236}">
                <a16:creationId xmlns:a16="http://schemas.microsoft.com/office/drawing/2014/main" id="{6B8218FC-5296-4144-B4DC-02278BFF062D}"/>
              </a:ext>
            </a:extLst>
          </p:cNvPr>
          <p:cNvSpPr txBox="1"/>
          <p:nvPr/>
        </p:nvSpPr>
        <p:spPr>
          <a:xfrm>
            <a:off x="7124700" y="6038850"/>
            <a:ext cx="3476625" cy="369332"/>
          </a:xfrm>
          <a:prstGeom prst="rect">
            <a:avLst/>
          </a:prstGeom>
          <a:solidFill>
            <a:srgbClr val="E43B82">
              <a:alpha val="28000"/>
            </a:srgbClr>
          </a:solidFill>
        </p:spPr>
        <p:txBody>
          <a:bodyPr wrap="square" rtlCol="0">
            <a:spAutoFit/>
          </a:bodyPr>
          <a:lstStyle/>
          <a:p>
            <a:r>
              <a:rPr lang="en-US" dirty="0">
                <a:solidFill>
                  <a:srgbClr val="E43B82"/>
                </a:solidFill>
              </a:rPr>
              <a:t>Our lovely head tutor 💕</a:t>
            </a:r>
            <a:endParaRPr lang="en-GB" dirty="0">
              <a:solidFill>
                <a:srgbClr val="E43B82"/>
              </a:solidFill>
            </a:endParaRPr>
          </a:p>
        </p:txBody>
      </p:sp>
    </p:spTree>
    <p:extLst>
      <p:ext uri="{BB962C8B-B14F-4D97-AF65-F5344CB8AC3E}">
        <p14:creationId xmlns:p14="http://schemas.microsoft.com/office/powerpoint/2010/main" val="238900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heel(1)">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000" t="22000" r="22000" b="22000"/>
          <a:stretch/>
        </p:blipFill>
        <p:spPr>
          <a:xfrm>
            <a:off x="7180013" y="581333"/>
            <a:ext cx="3513382" cy="3513382"/>
          </a:xfrm>
          <a:prstGeom prst="rect">
            <a:avLst/>
          </a:prstGeom>
        </p:spPr>
      </p:pic>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a:stretch/>
        </p:blipFill>
        <p:spPr>
          <a:xfrm>
            <a:off x="258762" y="108043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5460" y="25207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a:xfrm>
            <a:off x="1212519" y="361573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799476" y="3612032"/>
            <a:ext cx="4274456" cy="1652789"/>
          </a:xfrm>
          <a:prstGeom prst="rect">
            <a:avLst/>
          </a:prstGeom>
          <a:noFill/>
        </p:spPr>
        <p:txBody>
          <a:bodyPr wrap="square"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Thank</a:t>
            </a:r>
            <a:r>
              <a:rPr kumimoji="0" lang="en-US" sz="11500" i="0" u="none" strike="noStrike" kern="1200" cap="none" spc="0" normalizeH="0" noProof="0" dirty="0">
                <a:ln>
                  <a:noFill/>
                </a:ln>
                <a:effectLst/>
                <a:uLnTx/>
                <a:uFillTx/>
                <a:latin typeface="Bahnschrift SemiBold SemiConden" panose="020B0502040204020203" pitchFamily="34" charset="0"/>
              </a:rPr>
              <a:t> you!</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07343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1">
            <a:extLst>
              <a:ext uri="{28A0092B-C50C-407E-A947-70E740481C1C}">
                <a14:useLocalDpi xmlns:a14="http://schemas.microsoft.com/office/drawing/2010/main" val="0"/>
              </a:ext>
            </a:extLst>
          </a:blip>
          <a:srcRect l="406" t="1103" r="406" b="24831"/>
          <a:stretch/>
        </p:blipFill>
        <p:spPr>
          <a:xfrm>
            <a:off x="4201884" y="407343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3020997" y="3183925"/>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778060" y="764384"/>
            <a:ext cx="2847648" cy="2847648"/>
          </a:xfrm>
          <a:prstGeom prst="ellipse">
            <a:avLst/>
          </a:prstGeom>
          <a:ln w="63500">
            <a:solidFill>
              <a:schemeClr val="bg1"/>
            </a:solidFill>
          </a:ln>
        </p:spPr>
      </p:pic>
      <p:sp>
        <p:nvSpPr>
          <p:cNvPr id="17" name="TextBox 16">
            <a:extLst>
              <a:ext uri="{FF2B5EF4-FFF2-40B4-BE49-F238E27FC236}">
                <a16:creationId xmlns:a16="http://schemas.microsoft.com/office/drawing/2014/main" id="{3B787127-A3FB-4A6D-A756-97B2D045DF61}"/>
              </a:ext>
            </a:extLst>
          </p:cNvPr>
          <p:cNvSpPr txBox="1"/>
          <p:nvPr/>
        </p:nvSpPr>
        <p:spPr>
          <a:xfrm>
            <a:off x="525901" y="5662319"/>
            <a:ext cx="6250153" cy="1040285"/>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defTabSz="914400" rtl="0" eaLnBrk="1" fontAlgn="auto" latinLnBrk="0" hangingPunct="1">
              <a:lnSpc>
                <a:spcPct val="50000"/>
              </a:lnSpc>
              <a:spcBef>
                <a:spcPts val="0"/>
              </a:spcBef>
              <a:spcAft>
                <a:spcPts val="0"/>
              </a:spcAft>
              <a:buClrTx/>
              <a:buSzTx/>
              <a:buFontTx/>
              <a:buNone/>
              <a:tabLst/>
              <a:defRPr/>
            </a:pPr>
            <a:r>
              <a:rPr lang="en-US" sz="6000" dirty="0">
                <a:solidFill>
                  <a:schemeClr val="tx1">
                    <a:lumMod val="50000"/>
                    <a:lumOff val="50000"/>
                  </a:schemeClr>
                </a:solidFill>
                <a:latin typeface="Bahnschrift SemiBold SemiConden" panose="020B0502040204020203" pitchFamily="34" charset="0"/>
              </a:rPr>
              <a:t>SOS Pi Group 4</a:t>
            </a:r>
          </a:p>
        </p:txBody>
      </p:sp>
      <p:sp>
        <p:nvSpPr>
          <p:cNvPr id="2" name="Rectangle 1">
            <a:extLst>
              <a:ext uri="{FF2B5EF4-FFF2-40B4-BE49-F238E27FC236}">
                <a16:creationId xmlns:a16="http://schemas.microsoft.com/office/drawing/2014/main" id="{43BCAD4F-39AB-4B2B-992A-17B14D343660}"/>
              </a:ext>
            </a:extLst>
          </p:cNvPr>
          <p:cNvSpPr/>
          <p:nvPr/>
        </p:nvSpPr>
        <p:spPr>
          <a:xfrm>
            <a:off x="444258" y="5874566"/>
            <a:ext cx="81643" cy="662759"/>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815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801"/>
                            </p:stCondLst>
                            <p:childTnLst>
                              <p:par>
                                <p:cTn id="8" presetID="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1301"/>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F64024C-2CCD-0BF7-20C7-745894785B59}"/>
              </a:ext>
            </a:extLst>
          </p:cNvPr>
          <p:cNvSpPr/>
          <p:nvPr/>
        </p:nvSpPr>
        <p:spPr>
          <a:xfrm>
            <a:off x="981020" y="841175"/>
            <a:ext cx="5050972" cy="5175649"/>
          </a:xfrm>
          <a:prstGeom prst="roundRect">
            <a:avLst>
              <a:gd name="adj" fmla="val 9109"/>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847FF7C-8DB9-D867-0024-661509A12796}"/>
              </a:ext>
            </a:extLst>
          </p:cNvPr>
          <p:cNvSpPr/>
          <p:nvPr/>
        </p:nvSpPr>
        <p:spPr>
          <a:xfrm>
            <a:off x="7141028" y="3843177"/>
            <a:ext cx="5050972" cy="2496457"/>
          </a:xfrm>
          <a:prstGeom prst="roundRect">
            <a:avLst>
              <a:gd name="adj" fmla="val 910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1C4069-DA1D-8866-F46A-8C747043D6D2}"/>
              </a:ext>
            </a:extLst>
          </p:cNvPr>
          <p:cNvPicPr>
            <a:picLocks noChangeAspect="1"/>
          </p:cNvPicPr>
          <p:nvPr/>
        </p:nvPicPr>
        <p:blipFill>
          <a:blip r:embed="rId2"/>
          <a:stretch>
            <a:fillRect/>
          </a:stretch>
        </p:blipFill>
        <p:spPr>
          <a:xfrm>
            <a:off x="-10201830" y="1088040"/>
            <a:ext cx="8923840" cy="6692880"/>
          </a:xfrm>
          <a:prstGeom prst="rect">
            <a:avLst/>
          </a:prstGeom>
        </p:spPr>
      </p:pic>
      <p:pic>
        <p:nvPicPr>
          <p:cNvPr id="36" name="Picture 35">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29773" y="-3469755"/>
            <a:ext cx="7792007" cy="15234643"/>
          </a:xfrm>
          <a:prstGeom prst="rect">
            <a:avLst/>
          </a:prstGeom>
          <a:solidFill>
            <a:schemeClr val="bg1"/>
          </a:solidFill>
        </p:spPr>
      </p:pic>
      <p:sp>
        <p:nvSpPr>
          <p:cNvPr id="7" name="TextBox 6">
            <a:extLst>
              <a:ext uri="{FF2B5EF4-FFF2-40B4-BE49-F238E27FC236}">
                <a16:creationId xmlns:a16="http://schemas.microsoft.com/office/drawing/2014/main" id="{DE501479-CCF1-363C-0F56-FA6B2C5662DC}"/>
              </a:ext>
            </a:extLst>
          </p:cNvPr>
          <p:cNvSpPr txBox="1"/>
          <p:nvPr/>
        </p:nvSpPr>
        <p:spPr>
          <a:xfrm>
            <a:off x="1428209" y="1088040"/>
            <a:ext cx="3502152" cy="551561"/>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sz="4800" i="0" u="none" strike="noStrike" kern="1200" cap="none" spc="0" normalizeH="0" baseline="0" noProof="0" dirty="0">
                <a:ln>
                  <a:noFill/>
                </a:ln>
                <a:effectLst/>
                <a:uLnTx/>
                <a:uFillTx/>
                <a:latin typeface="Bahnschrift SemiBold SemiConden" panose="020B0502040204020203" pitchFamily="34" charset="0"/>
              </a:rPr>
              <a:t>To</a:t>
            </a:r>
            <a:r>
              <a:rPr lang="en-US" sz="4800" dirty="0">
                <a:latin typeface="Bahnschrift SemiBold SemiConden" panose="020B0502040204020203" pitchFamily="34" charset="0"/>
              </a:rPr>
              <a:t>dos</a:t>
            </a:r>
            <a:endParaRPr lang="en-US" sz="6000" dirty="0">
              <a:solidFill>
                <a:schemeClr val="tx1">
                  <a:lumMod val="50000"/>
                  <a:lumOff val="50000"/>
                </a:schemeClr>
              </a:solidFill>
              <a:latin typeface="Bahnschrift SemiBold SemiConden" panose="020B0502040204020203" pitchFamily="34" charset="0"/>
            </a:endParaRPr>
          </a:p>
        </p:txBody>
      </p:sp>
      <p:cxnSp>
        <p:nvCxnSpPr>
          <p:cNvPr id="3" name="Straight Connector 2">
            <a:extLst>
              <a:ext uri="{FF2B5EF4-FFF2-40B4-BE49-F238E27FC236}">
                <a16:creationId xmlns:a16="http://schemas.microsoft.com/office/drawing/2014/main" id="{04508B15-BB29-D510-771B-8BF946B4623D}"/>
              </a:ext>
            </a:extLst>
          </p:cNvPr>
          <p:cNvCxnSpPr/>
          <p:nvPr/>
        </p:nvCxnSpPr>
        <p:spPr>
          <a:xfrm>
            <a:off x="1499616" y="1722381"/>
            <a:ext cx="350215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BF460-06BF-8FAE-AF01-A49814474800}"/>
              </a:ext>
            </a:extLst>
          </p:cNvPr>
          <p:cNvSpPr txBox="1"/>
          <p:nvPr/>
        </p:nvSpPr>
        <p:spPr>
          <a:xfrm>
            <a:off x="981020" y="1522230"/>
            <a:ext cx="5972409" cy="4263668"/>
          </a:xfrm>
          <a:prstGeom prst="rect">
            <a:avLst/>
          </a:prstGeom>
          <a:noFill/>
        </p:spPr>
        <p:txBody>
          <a:bodyPr wrap="square">
            <a:spAutoFit/>
          </a:bodyPr>
          <a:lstStyle/>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chemeClr val="tx1">
                    <a:lumMod val="65000"/>
                    <a:lumOff val="35000"/>
                  </a:schemeClr>
                </a:solidFill>
                <a:effectLst/>
                <a:uLnTx/>
                <a:uFillTx/>
                <a:latin typeface="Aptos" panose="020B0004020202020204" pitchFamily="34" charset="0"/>
              </a:rPr>
              <a:t>Reduce technical</a:t>
            </a:r>
            <a:r>
              <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rPr>
              <a:t> jargons.</a:t>
            </a:r>
          </a:p>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endPar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Explain that breast masses are extracted and cells in these masses are viewed to check the characteristic of their nucleus.</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Train a model to predict based on learned data.</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Being able to predict breast cancer.</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Logistic regression, with 97% accuracy to make the prediction.</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p:txBody>
      </p:sp>
    </p:spTree>
    <p:extLst>
      <p:ext uri="{BB962C8B-B14F-4D97-AF65-F5344CB8AC3E}">
        <p14:creationId xmlns:p14="http://schemas.microsoft.com/office/powerpoint/2010/main" val="9961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A234-A066-41FA-0ED8-5F0258719E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0ECB8-0B34-F9A3-4402-7638758FC7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466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2002971" y="838200"/>
            <a:ext cx="8229600" cy="413657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3363686" y="5318229"/>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10805105" y="1779688"/>
            <a:ext cx="5289364" cy="2658676"/>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15160290" y="5252398"/>
            <a:ext cx="3512249" cy="790345"/>
          </a:xfrm>
          <a:prstGeom prst="rect">
            <a:avLst/>
          </a:prstGeom>
          <a:noFill/>
        </p:spPr>
        <p:txBody>
          <a:bodyPr wrap="square">
            <a:spAutoFit/>
          </a:bodyPr>
          <a:lstStyle/>
          <a:p>
            <a:pPr algn="ctr">
              <a:lnSpc>
                <a:spcPct val="80000"/>
              </a:lnSpc>
            </a:pPr>
            <a:r>
              <a:rPr lang="en-US" sz="2800" b="1" dirty="0">
                <a:solidFill>
                  <a:schemeClr val="bg1">
                    <a:lumMod val="50000"/>
                  </a:schemeClr>
                </a:solidFill>
              </a:rPr>
              <a:t>Cells are tiny building blocks</a:t>
            </a:r>
            <a:endParaRPr lang="en-GB" sz="2800" b="1" dirty="0">
              <a:solidFill>
                <a:schemeClr val="bg1">
                  <a:lumMod val="50000"/>
                </a:schemeClr>
              </a:solidFill>
            </a:endParaRPr>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2432014617"/>
                  </p:ext>
                </p:extLst>
              </p:nvPr>
            </p:nvGraphicFramePr>
            <p:xfrm>
              <a:off x="12673034" y="1964515"/>
              <a:ext cx="1751626" cy="2036342"/>
            </p:xfrm>
            <a:graphic>
              <a:graphicData uri="http://schemas.microsoft.com/office/drawing/2017/model3d">
                <am3d:model3d r:embed="rId4">
                  <am3d:spPr>
                    <a:xfrm>
                      <a:off x="0" y="0"/>
                      <a:ext cx="1751626" cy="2036342"/>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5"/>
                  </am3d:raster>
                  <am3d:objViewport viewportSz="3408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5"/>
              <a:stretch>
                <a:fillRect/>
              </a:stretch>
            </p:blipFill>
            <p:spPr>
              <a:xfrm>
                <a:off x="12673034" y="1964515"/>
                <a:ext cx="1751626" cy="2036342"/>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77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1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2147070" y="1117080"/>
            <a:ext cx="7925844" cy="398389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4339875" y="5253169"/>
            <a:ext cx="3512249" cy="790345"/>
          </a:xfrm>
          <a:prstGeom prst="rect">
            <a:avLst/>
          </a:prstGeom>
          <a:noFill/>
        </p:spPr>
        <p:txBody>
          <a:bodyPr wrap="square">
            <a:spAutoFit/>
          </a:bodyPr>
          <a:lstStyle/>
          <a:p>
            <a:pPr algn="ctr">
              <a:lnSpc>
                <a:spcPct val="80000"/>
              </a:lnSpc>
            </a:pPr>
            <a:r>
              <a:rPr lang="en-US" sz="2800" b="1" dirty="0"/>
              <a:t>Cells are tiny building blocks</a:t>
            </a:r>
            <a:endParaRPr lang="en-GB" sz="2800" b="1" dirty="0"/>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3976994136"/>
                  </p:ext>
                </p:extLst>
              </p:nvPr>
            </p:nvGraphicFramePr>
            <p:xfrm>
              <a:off x="4643766" y="1285781"/>
              <a:ext cx="2904465" cy="3409591"/>
            </p:xfrm>
            <a:graphic>
              <a:graphicData uri="http://schemas.microsoft.com/office/drawing/2017/model3d">
                <am3d:model3d r:embed="rId4">
                  <am3d:spPr>
                    <a:xfrm>
                      <a:off x="0" y="0"/>
                      <a:ext cx="2904465" cy="3409591"/>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5"/>
                  </am3d:raster>
                  <am3d:objViewport viewportSz="56510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5"/>
              <a:stretch>
                <a:fillRect/>
              </a:stretch>
            </p:blipFill>
            <p:spPr>
              <a:xfrm>
                <a:off x="4643766" y="1285781"/>
                <a:ext cx="2904465" cy="3409591"/>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21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15"/>
                                        </p:tgtEl>
                                        <p:attrNameLst>
                                          <p:attrName>3d.view.rotation.y</p:attrName>
                                        </p:attrNameLst>
                                      </p:cBhvr>
                                    </p:animRot>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nvGraphicFramePr>
            <p:xfrm>
              <a:off x="2056617" y="104898"/>
              <a:ext cx="8078766" cy="6551436"/>
            </p:xfrm>
            <a:graphic>
              <a:graphicData uri="http://schemas.microsoft.com/office/drawing/2017/model3d">
                <am3d:model3d r:embed="rId3">
                  <am3d:spPr>
                    <a:xfrm>
                      <a:off x="0" y="0"/>
                      <a:ext cx="8078766" cy="6551436"/>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2056617" y="104898"/>
                <a:ext cx="8078766" cy="6551436"/>
              </a:xfrm>
              <a:prstGeom prst="rect">
                <a:avLst/>
              </a:prstGeom>
            </p:spPr>
          </p:pic>
        </mc:Fallback>
      </mc:AlternateContent>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33A13AC-294B-47EA-987A-59821AF11A53}"/>
              </a:ext>
            </a:extLst>
          </p:cNvPr>
          <p:cNvSpPr txBox="1"/>
          <p:nvPr/>
        </p:nvSpPr>
        <p:spPr>
          <a:xfrm>
            <a:off x="8180252" y="1269160"/>
            <a:ext cx="3512249" cy="445635"/>
          </a:xfrm>
          <a:prstGeom prst="rect">
            <a:avLst/>
          </a:prstGeom>
          <a:noFill/>
        </p:spPr>
        <p:txBody>
          <a:bodyPr wrap="square">
            <a:spAutoFit/>
          </a:bodyPr>
          <a:lstStyle/>
          <a:p>
            <a:pPr algn="ctr">
              <a:lnSpc>
                <a:spcPct val="80000"/>
              </a:lnSpc>
            </a:pPr>
            <a:r>
              <a:rPr lang="en-US" sz="2800" b="1" dirty="0"/>
              <a:t>Nucleus</a:t>
            </a:r>
            <a:endParaRPr lang="en-GB" sz="2800" b="1" dirty="0"/>
          </a:p>
        </p:txBody>
      </p:sp>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D64105E-13A7-4688-B65D-41B3FF8FDD59}"/>
              </a:ext>
            </a:extLst>
          </p:cNvPr>
          <p:cNvGrpSpPr/>
          <p:nvPr/>
        </p:nvGrpSpPr>
        <p:grpSpPr>
          <a:xfrm>
            <a:off x="4307329" y="1493134"/>
            <a:ext cx="3577342" cy="3574166"/>
            <a:chOff x="903423" y="2615993"/>
            <a:chExt cx="1703922" cy="1702410"/>
          </a:xfrm>
        </p:grpSpPr>
        <p:sp>
          <p:nvSpPr>
            <p:cNvPr id="47" name="Arc 46">
              <a:extLst>
                <a:ext uri="{FF2B5EF4-FFF2-40B4-BE49-F238E27FC236}">
                  <a16:creationId xmlns:a16="http://schemas.microsoft.com/office/drawing/2014/main" id="{FBAD60E3-75F5-4B60-B7D7-7A7B9AEEFEF9}"/>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0F90A00A-6568-485E-ABF0-A0524F90BA5B}"/>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id="{7A35D768-52A8-403F-BBA1-27ABA37DD824}"/>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D4AFF117-046C-4D46-A102-32DE1DD46711}"/>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770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16"/>
                                        </p:tgtEl>
                                        <p:attrNameLst>
                                          <p:attrName>r</p:attrName>
                                        </p:attrNameLst>
                                      </p:cBhvr>
                                    </p:animRot>
                                  </p:childTnLst>
                                </p:cTn>
                              </p:par>
                              <p:par>
                                <p:cTn id="7" presetID="37" presetClass="emph" presetSubtype="256" repeatCount="indefinite" autoRev="1" fill="hold" nodeType="withEffect">
                                  <p:stCondLst>
                                    <p:cond delay="0"/>
                                  </p:stCondLst>
                                  <p:childTnLst>
                                    <p:animRot by="-10800000">
                                      <p:cBhvr>
                                        <p:cTn id="8" dur="20000" fill="hold"/>
                                        <p:tgtEl>
                                          <p:spTgt spid="15"/>
                                        </p:tgtEl>
                                        <p:attrNameLst>
                                          <p:attrName>3d.view.rotation.y</p:attrName>
                                        </p:attrNameLst>
                                      </p:cBhvr>
                                    </p:animRot>
                                  </p:childTnLst>
                                </p:cTn>
                              </p:par>
                              <p:par>
                                <p:cTn id="9" presetID="8" presetClass="emph" presetSubtype="0" repeatCount="indefinite" fill="hold" nodeType="withEffect">
                                  <p:stCondLst>
                                    <p:cond delay="0"/>
                                  </p:stCondLst>
                                  <p:childTnLst>
                                    <p:animRot by="21600000">
                                      <p:cBhvr>
                                        <p:cTn id="10" dur="1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0AEE4-B244-42AE-B303-DDE8E96C9C08}"/>
              </a:ext>
            </a:extLst>
          </p:cNvPr>
          <p:cNvSpPr/>
          <p:nvPr/>
        </p:nvSpPr>
        <p:spPr>
          <a:xfrm>
            <a:off x="0" y="6071658"/>
            <a:ext cx="1612900" cy="786342"/>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B5A2CA2-2E71-4C6F-94E3-E4433975C895}"/>
              </a:ext>
            </a:extLst>
          </p:cNvPr>
          <p:cNvGrpSpPr/>
          <p:nvPr/>
        </p:nvGrpSpPr>
        <p:grpSpPr>
          <a:xfrm>
            <a:off x="-1628669" y="-567910"/>
            <a:ext cx="7679268" cy="7517914"/>
            <a:chOff x="5799769" y="-353465"/>
            <a:chExt cx="6107082" cy="5978761"/>
          </a:xfrm>
        </p:grpSpPr>
        <p:grpSp>
          <p:nvGrpSpPr>
            <p:cNvPr id="3" name="Group 2">
              <a:extLst>
                <a:ext uri="{FF2B5EF4-FFF2-40B4-BE49-F238E27FC236}">
                  <a16:creationId xmlns:a16="http://schemas.microsoft.com/office/drawing/2014/main" id="{DD66F932-89A9-49C9-8D87-F388D723B00F}"/>
                </a:ext>
              </a:extLst>
            </p:cNvPr>
            <p:cNvGrpSpPr/>
            <p:nvPr/>
          </p:nvGrpSpPr>
          <p:grpSpPr>
            <a:xfrm>
              <a:off x="5799769" y="-353465"/>
              <a:ext cx="5967062" cy="5978761"/>
              <a:chOff x="5799769" y="-353465"/>
              <a:chExt cx="5967062" cy="5978761"/>
            </a:xfrm>
          </p:grpSpPr>
          <p:sp>
            <p:nvSpPr>
              <p:cNvPr id="54" name="Partial Circle 53">
                <a:extLst>
                  <a:ext uri="{FF2B5EF4-FFF2-40B4-BE49-F238E27FC236}">
                    <a16:creationId xmlns:a16="http://schemas.microsoft.com/office/drawing/2014/main" id="{5B863A4C-F71F-4C74-8550-B5AF40649933}"/>
                  </a:ext>
                </a:extLst>
              </p:cNvPr>
              <p:cNvSpPr/>
              <p:nvPr/>
            </p:nvSpPr>
            <p:spPr>
              <a:xfrm>
                <a:off x="5799769" y="-341766"/>
                <a:ext cx="5967062" cy="5967062"/>
              </a:xfrm>
              <a:prstGeom prst="pie">
                <a:avLst>
                  <a:gd name="adj1" fmla="val 12672923"/>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artial Circle 54">
                <a:extLst>
                  <a:ext uri="{FF2B5EF4-FFF2-40B4-BE49-F238E27FC236}">
                    <a16:creationId xmlns:a16="http://schemas.microsoft.com/office/drawing/2014/main" id="{8977596F-C67E-4B72-A1C9-F21DFF7D534B}"/>
                  </a:ext>
                </a:extLst>
              </p:cNvPr>
              <p:cNvSpPr/>
              <p:nvPr/>
            </p:nvSpPr>
            <p:spPr>
              <a:xfrm>
                <a:off x="5799769" y="-353465"/>
                <a:ext cx="5967062" cy="5967062"/>
              </a:xfrm>
              <a:prstGeom prst="pie">
                <a:avLst>
                  <a:gd name="adj1" fmla="val 21208656"/>
                  <a:gd name="adj2" fmla="val 85557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77088E81-EDED-4BD9-9EBA-F0B21B33BAEB}"/>
                </a:ext>
              </a:extLst>
            </p:cNvPr>
            <p:cNvSpPr txBox="1"/>
            <p:nvPr/>
          </p:nvSpPr>
          <p:spPr>
            <a:xfrm rot="20992371">
              <a:off x="9838751" y="1145486"/>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8" name="TextBox 57">
              <a:extLst>
                <a:ext uri="{FF2B5EF4-FFF2-40B4-BE49-F238E27FC236}">
                  <a16:creationId xmlns:a16="http://schemas.microsoft.com/office/drawing/2014/main" id="{314C232B-1B3B-45D4-B059-B1120AD8EB4F}"/>
                </a:ext>
              </a:extLst>
            </p:cNvPr>
            <p:cNvSpPr txBox="1"/>
            <p:nvPr/>
          </p:nvSpPr>
          <p:spPr>
            <a:xfrm rot="21255912">
              <a:off x="10148046" y="2851937"/>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grpSp>
      <p:sp>
        <p:nvSpPr>
          <p:cNvPr id="10" name="Rectangle 9">
            <a:extLst>
              <a:ext uri="{FF2B5EF4-FFF2-40B4-BE49-F238E27FC236}">
                <a16:creationId xmlns:a16="http://schemas.microsoft.com/office/drawing/2014/main" id="{09C3B2A1-E488-45DD-8970-0C5485B4C27B}"/>
              </a:ext>
            </a:extLst>
          </p:cNvPr>
          <p:cNvSpPr/>
          <p:nvPr/>
        </p:nvSpPr>
        <p:spPr>
          <a:xfrm>
            <a:off x="0" y="-10661"/>
            <a:ext cx="490654" cy="300593"/>
          </a:xfrm>
          <a:prstGeom prst="rect">
            <a:avLst/>
          </a:prstGeom>
          <a:solidFill>
            <a:srgbClr val="F19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6" name="Group 65">
            <a:extLst>
              <a:ext uri="{FF2B5EF4-FFF2-40B4-BE49-F238E27FC236}">
                <a16:creationId xmlns:a16="http://schemas.microsoft.com/office/drawing/2014/main" id="{6AD7C9A6-D4E1-4303-BF3F-B00C39177EDD}"/>
              </a:ext>
            </a:extLst>
          </p:cNvPr>
          <p:cNvGrpSpPr/>
          <p:nvPr/>
        </p:nvGrpSpPr>
        <p:grpSpPr>
          <a:xfrm>
            <a:off x="1080371" y="2023846"/>
            <a:ext cx="3112488" cy="3109726"/>
            <a:chOff x="903423" y="2615993"/>
            <a:chExt cx="1703922" cy="1702410"/>
          </a:xfrm>
        </p:grpSpPr>
        <p:sp>
          <p:nvSpPr>
            <p:cNvPr id="67" name="Arc 66">
              <a:extLst>
                <a:ext uri="{FF2B5EF4-FFF2-40B4-BE49-F238E27FC236}">
                  <a16:creationId xmlns:a16="http://schemas.microsoft.com/office/drawing/2014/main" id="{61DCF86C-5F54-48AC-8F8E-C6A51C8E2E57}"/>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A49CDE76-4818-45FE-8451-1C458DAFDE19}"/>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c 68">
              <a:extLst>
                <a:ext uri="{FF2B5EF4-FFF2-40B4-BE49-F238E27FC236}">
                  <a16:creationId xmlns:a16="http://schemas.microsoft.com/office/drawing/2014/main" id="{B67EF2AD-72B6-4FDC-B2FF-0470FA465B89}"/>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c 69">
              <a:extLst>
                <a:ext uri="{FF2B5EF4-FFF2-40B4-BE49-F238E27FC236}">
                  <a16:creationId xmlns:a16="http://schemas.microsoft.com/office/drawing/2014/main" id="{2C3DE6A8-F497-45F7-9151-CA9E385DD9DA}"/>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extLst>
                  <p:ext uri="{D42A27DB-BD31-4B8C-83A1-F6EECF244321}">
                    <p14:modId xmlns:p14="http://schemas.microsoft.com/office/powerpoint/2010/main" val="376402326"/>
                  </p:ext>
                </p:extLst>
              </p:nvPr>
            </p:nvGraphicFramePr>
            <p:xfrm>
              <a:off x="-1561537" y="-49307"/>
              <a:ext cx="8612914" cy="6984600"/>
            </p:xfrm>
            <a:graphic>
              <a:graphicData uri="http://schemas.microsoft.com/office/drawing/2017/model3d">
                <am3d:model3d r:embed="rId3">
                  <am3d:spPr>
                    <a:xfrm>
                      <a:off x="0" y="0"/>
                      <a:ext cx="8612914" cy="6984600"/>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1561537" y="-49307"/>
                <a:ext cx="8612914" cy="6984600"/>
              </a:xfrm>
              <a:prstGeom prst="rect">
                <a:avLst/>
              </a:prstGeom>
            </p:spPr>
          </p:pic>
        </mc:Fallback>
      </mc:AlternateContent>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64" name="TextBox 63">
            <a:extLst>
              <a:ext uri="{FF2B5EF4-FFF2-40B4-BE49-F238E27FC236}">
                <a16:creationId xmlns:a16="http://schemas.microsoft.com/office/drawing/2014/main" id="{3281F583-AAAF-4E5D-A88C-5FB688A92810}"/>
              </a:ext>
            </a:extLst>
          </p:cNvPr>
          <p:cNvSpPr txBox="1"/>
          <p:nvPr/>
        </p:nvSpPr>
        <p:spPr>
          <a:xfrm>
            <a:off x="7134622" y="2170518"/>
            <a:ext cx="4357102" cy="4306481"/>
          </a:xfrm>
          <a:prstGeom prst="roundRect">
            <a:avLst>
              <a:gd name="adj" fmla="val 9973"/>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rtlCol="0" anchor="t" anchorCtr="0"/>
          <a:lstStyle>
            <a:defPPr>
              <a:defRPr lang="en-US"/>
            </a:defPPr>
            <a:lvl1pPr>
              <a:lnSpc>
                <a:spcPct val="80000"/>
              </a:lnSpc>
              <a:defRPr sz="36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400" b="0" dirty="0">
                <a:solidFill>
                  <a:schemeClr val="tx1"/>
                </a:solidFill>
              </a:rPr>
              <a:t>Radius</a:t>
            </a:r>
          </a:p>
          <a:p>
            <a:pPr marL="342900" indent="-342900">
              <a:buFont typeface="Arial" panose="020B0604020202020204" pitchFamily="34" charset="0"/>
              <a:buChar char="•"/>
            </a:pPr>
            <a:r>
              <a:rPr lang="en-US" sz="2400" b="0" dirty="0">
                <a:solidFill>
                  <a:schemeClr val="tx1"/>
                </a:solidFill>
              </a:rPr>
              <a:t>Texture</a:t>
            </a:r>
          </a:p>
          <a:p>
            <a:pPr marL="342900" indent="-342900">
              <a:buFont typeface="Arial" panose="020B0604020202020204" pitchFamily="34" charset="0"/>
              <a:buChar char="•"/>
            </a:pPr>
            <a:r>
              <a:rPr lang="en-US" sz="2400" b="0" dirty="0">
                <a:solidFill>
                  <a:schemeClr val="tx1"/>
                </a:solidFill>
              </a:rPr>
              <a:t>Perimeter</a:t>
            </a:r>
          </a:p>
          <a:p>
            <a:pPr marL="342900" indent="-342900">
              <a:buFont typeface="Arial" panose="020B0604020202020204" pitchFamily="34" charset="0"/>
              <a:buChar char="•"/>
            </a:pPr>
            <a:r>
              <a:rPr lang="en-US" sz="2400" b="0" dirty="0">
                <a:solidFill>
                  <a:schemeClr val="tx1"/>
                </a:solidFill>
              </a:rPr>
              <a:t>Area</a:t>
            </a:r>
          </a:p>
          <a:p>
            <a:pPr marL="342900" indent="-342900">
              <a:buFont typeface="Arial" panose="020B0604020202020204" pitchFamily="34" charset="0"/>
              <a:buChar char="•"/>
            </a:pPr>
            <a:r>
              <a:rPr lang="en-US" sz="2400" b="0" dirty="0">
                <a:solidFill>
                  <a:schemeClr val="tx1"/>
                </a:solidFill>
              </a:rPr>
              <a:t>Smoothness</a:t>
            </a:r>
          </a:p>
          <a:p>
            <a:pPr marL="342900" indent="-342900">
              <a:buFont typeface="Arial" panose="020B0604020202020204" pitchFamily="34" charset="0"/>
              <a:buChar char="•"/>
            </a:pPr>
            <a:r>
              <a:rPr lang="en-US" sz="2400" b="0" dirty="0">
                <a:solidFill>
                  <a:schemeClr val="tx1"/>
                </a:solidFill>
              </a:rPr>
              <a:t>Compactness</a:t>
            </a:r>
          </a:p>
          <a:p>
            <a:pPr marL="342900" indent="-342900">
              <a:buFont typeface="Arial" panose="020B0604020202020204" pitchFamily="34" charset="0"/>
              <a:buChar char="•"/>
            </a:pPr>
            <a:r>
              <a:rPr lang="en-US" sz="2400" b="0" dirty="0">
                <a:solidFill>
                  <a:schemeClr val="tx1"/>
                </a:solidFill>
              </a:rPr>
              <a:t>Concave points</a:t>
            </a:r>
          </a:p>
          <a:p>
            <a:pPr marL="342900" indent="-342900">
              <a:buFont typeface="Arial" panose="020B0604020202020204" pitchFamily="34" charset="0"/>
              <a:buChar char="•"/>
            </a:pPr>
            <a:r>
              <a:rPr lang="en-US" sz="2400" b="0" dirty="0">
                <a:solidFill>
                  <a:schemeClr val="tx1"/>
                </a:solidFill>
              </a:rPr>
              <a:t>Symmetry</a:t>
            </a:r>
          </a:p>
          <a:p>
            <a:pPr marL="342900" indent="-342900">
              <a:buFont typeface="Arial" panose="020B0604020202020204" pitchFamily="34" charset="0"/>
              <a:buChar char="•"/>
            </a:pPr>
            <a:r>
              <a:rPr lang="en-US" sz="2400" b="0" dirty="0">
                <a:solidFill>
                  <a:schemeClr val="tx1"/>
                </a:solidFill>
              </a:rPr>
              <a:t>Fractal dimension</a:t>
            </a:r>
          </a:p>
          <a:p>
            <a:pPr marL="342900" indent="-342900">
              <a:buFont typeface="Arial" panose="020B0604020202020204" pitchFamily="34" charset="0"/>
              <a:buChar char="•"/>
            </a:pPr>
            <a:r>
              <a:rPr lang="en-US" sz="2400" b="0" dirty="0">
                <a:solidFill>
                  <a:schemeClr val="tx1"/>
                </a:solidFill>
              </a:rPr>
              <a:t>Fractal geometry</a:t>
            </a:r>
          </a:p>
        </p:txBody>
      </p:sp>
      <p:sp>
        <p:nvSpPr>
          <p:cNvPr id="65" name="TextBox 64">
            <a:extLst>
              <a:ext uri="{FF2B5EF4-FFF2-40B4-BE49-F238E27FC236}">
                <a16:creationId xmlns:a16="http://schemas.microsoft.com/office/drawing/2014/main" id="{B1B0D481-C794-4483-8BEA-24A25DCADA73}"/>
              </a:ext>
            </a:extLst>
          </p:cNvPr>
          <p:cNvSpPr txBox="1"/>
          <p:nvPr/>
        </p:nvSpPr>
        <p:spPr>
          <a:xfrm>
            <a:off x="7134622" y="830780"/>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the </a:t>
            </a:r>
            <a:r>
              <a:rPr kumimoji="0" lang="en-US" sz="3600" b="1" i="0" u="none" strike="noStrike" kern="1200" cap="none" spc="0" normalizeH="0" baseline="0" noProof="0" dirty="0">
                <a:ln>
                  <a:noFill/>
                </a:ln>
                <a:solidFill>
                  <a:srgbClr val="E43B82"/>
                </a:solidFill>
                <a:effectLst/>
                <a:uLnTx/>
                <a:uFillTx/>
                <a:latin typeface="Calibri" panose="020F0502020204030204"/>
                <a:ea typeface="+mn-ea"/>
                <a:cs typeface="+mn-cs"/>
              </a:rPr>
              <a:t>Nucleus</a:t>
            </a:r>
          </a:p>
        </p:txBody>
      </p:sp>
    </p:spTree>
    <p:extLst>
      <p:ext uri="{BB962C8B-B14F-4D97-AF65-F5344CB8AC3E}">
        <p14:creationId xmlns:p14="http://schemas.microsoft.com/office/powerpoint/2010/main" val="314141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2700000">
                                      <p:cBhvr>
                                        <p:cTn id="6" dur="20000" fill="hold"/>
                                        <p:tgtEl>
                                          <p:spTgt spid="15"/>
                                        </p:tgtEl>
                                        <p:attrNameLst>
                                          <p:attrName>3d.view.rotation.y</p:attrName>
                                        </p:attrNameLst>
                                      </p:cBhvr>
                                    </p:animRot>
                                  </p:childTnLst>
                                </p:cTn>
                              </p:par>
                              <p:par>
                                <p:cTn id="7" presetID="47" presetClass="entr" presetSubtype="0" fill="hold" grpId="0" nodeType="withEffect">
                                  <p:stCondLst>
                                    <p:cond delay="0"/>
                                  </p:stCondLst>
                                  <p:childTnLst>
                                    <p:set>
                                      <p:cBhvr>
                                        <p:cTn id="8" dur="1" fill="hold">
                                          <p:stCondLst>
                                            <p:cond delay="0"/>
                                          </p:stCondLst>
                                        </p:cTn>
                                        <p:tgtEl>
                                          <p:spTgt spid="64">
                                            <p:txEl>
                                              <p:charRg st="4294967295" end="4294967295"/>
                                            </p:txEl>
                                          </p:spTgt>
                                        </p:tgtEl>
                                        <p:attrNameLst>
                                          <p:attrName>style.visibility</p:attrName>
                                        </p:attrNameLst>
                                      </p:cBhvr>
                                      <p:to>
                                        <p:strVal val="visible"/>
                                      </p:to>
                                    </p:set>
                                    <p:animEffect transition="in" filter="fade">
                                      <p:cBhvr>
                                        <p:cTn id="9" dur="1000"/>
                                        <p:tgtEl>
                                          <p:spTgt spid="64">
                                            <p:txEl>
                                              <p:charRg st="4294967295" end="4294967295"/>
                                            </p:txEl>
                                          </p:spTgt>
                                        </p:tgtEl>
                                      </p:cBhvr>
                                    </p:animEffect>
                                    <p:anim calcmode="lin" valueType="num">
                                      <p:cBhvr>
                                        <p:cTn id="10" dur="10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p:cTn id="11" dur="1000" fill="hold"/>
                                        <p:tgtEl>
                                          <p:spTgt spid="64">
                                            <p:txEl>
                                              <p:charRg st="4294967295" end="4294967295"/>
                                            </p:txEl>
                                          </p:spTgt>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0"/>
                                  </p:stCondLst>
                                  <p:childTnLst>
                                    <p:animRot by="21600000">
                                      <p:cBhvr>
                                        <p:cTn id="13" dur="15000" fill="hold"/>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58DE7216-6575-DE49-4D63-88E2CBB61BD1}"/>
              </a:ext>
            </a:extLst>
          </p:cNvPr>
          <p:cNvSpPr txBox="1"/>
          <p:nvPr/>
        </p:nvSpPr>
        <p:spPr>
          <a:xfrm>
            <a:off x="871629" y="1554368"/>
            <a:ext cx="11650377" cy="2021772"/>
          </a:xfrm>
          <a:prstGeom prst="rect">
            <a:avLst/>
          </a:prstGeom>
          <a:noFill/>
        </p:spPr>
        <p:txBody>
          <a:bodyPr wrap="square">
            <a:spAutoFit/>
          </a:bodyP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DATASET</a:t>
            </a:r>
          </a:p>
          <a:p>
            <a:pPr marL="0" marR="0" lvl="0" indent="0" defTabSz="914400" eaLnBrk="1" fontAlgn="auto" latinLnBrk="0" hangingPunct="1">
              <a:lnSpc>
                <a:spcPct val="80000"/>
              </a:lnSpc>
              <a:spcBef>
                <a:spcPts val="0"/>
              </a:spcBef>
              <a:spcAft>
                <a:spcPts val="0"/>
              </a:spcAft>
              <a:buClrTx/>
              <a:buSzTx/>
              <a:buFontTx/>
              <a:buNone/>
              <a:tabLst/>
              <a:defRPr/>
            </a:pPr>
            <a:r>
              <a:rPr kumimoji="0" lang="en-US" sz="9600" b="1" i="0" u="none" strike="noStrike" kern="1200" cap="none" spc="0" normalizeH="0" baseline="0" noProof="0" dirty="0">
                <a:ln>
                  <a:noFill/>
                </a:ln>
                <a:effectLst/>
                <a:uLnTx/>
                <a:uFillTx/>
                <a:latin typeface="Bahnschrift SemiBold SemiConden" panose="020B0502040204020203" pitchFamily="34" charset="0"/>
              </a:rPr>
              <a:t>DESCRIPTION</a:t>
            </a:r>
          </a:p>
        </p:txBody>
      </p:sp>
      <p:sp>
        <p:nvSpPr>
          <p:cNvPr id="21" name="TextBox 20">
            <a:extLst>
              <a:ext uri="{FF2B5EF4-FFF2-40B4-BE49-F238E27FC236}">
                <a16:creationId xmlns:a16="http://schemas.microsoft.com/office/drawing/2014/main" id="{B6863D45-707D-AABE-6608-6C813D22633B}"/>
              </a:ext>
            </a:extLst>
          </p:cNvPr>
          <p:cNvSpPr txBox="1"/>
          <p:nvPr/>
        </p:nvSpPr>
        <p:spPr>
          <a:xfrm>
            <a:off x="871629" y="3945015"/>
            <a:ext cx="4460887" cy="546625"/>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Dataset Description</a:t>
            </a:r>
          </a:p>
        </p:txBody>
      </p:sp>
      <p:sp>
        <p:nvSpPr>
          <p:cNvPr id="22" name="TextBox 21">
            <a:extLst>
              <a:ext uri="{FF2B5EF4-FFF2-40B4-BE49-F238E27FC236}">
                <a16:creationId xmlns:a16="http://schemas.microsoft.com/office/drawing/2014/main" id="{E774257E-93F4-BB50-5C03-4B2338647387}"/>
              </a:ext>
            </a:extLst>
          </p:cNvPr>
          <p:cNvSpPr txBox="1"/>
          <p:nvPr/>
        </p:nvSpPr>
        <p:spPr>
          <a:xfrm>
            <a:off x="5332516" y="4866542"/>
            <a:ext cx="6442924" cy="2370011"/>
          </a:xfrm>
          <a:prstGeom prst="roundRect">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defPPr>
              <a:defRPr lang="en-US"/>
            </a:defPPr>
            <a:lvl1pPr marL="342900" indent="-342900">
              <a:lnSpc>
                <a:spcPct val="80000"/>
              </a:lnSpc>
              <a:buFont typeface="Arial" panose="020B0604020202020204" pitchFamily="34" charset="0"/>
              <a:buChar char="•"/>
              <a:defRPr sz="2400" b="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Radius</a:t>
            </a:r>
          </a:p>
          <a:p>
            <a:r>
              <a:rPr lang="en-US" dirty="0">
                <a:solidFill>
                  <a:schemeClr val="tx1"/>
                </a:solidFill>
              </a:rPr>
              <a:t>Texture</a:t>
            </a:r>
          </a:p>
          <a:p>
            <a:r>
              <a:rPr lang="en-US" dirty="0">
                <a:solidFill>
                  <a:schemeClr val="tx1"/>
                </a:solidFill>
              </a:rPr>
              <a:t>Perimeter</a:t>
            </a:r>
          </a:p>
          <a:p>
            <a:r>
              <a:rPr lang="en-US" dirty="0">
                <a:solidFill>
                  <a:schemeClr val="tx1"/>
                </a:solidFill>
              </a:rPr>
              <a:t>Area</a:t>
            </a:r>
          </a:p>
          <a:p>
            <a:r>
              <a:rPr lang="en-US" dirty="0">
                <a:solidFill>
                  <a:schemeClr val="tx1"/>
                </a:solidFill>
              </a:rPr>
              <a:t>Smoothness</a:t>
            </a:r>
          </a:p>
          <a:p>
            <a:endParaRPr lang="en-US" dirty="0">
              <a:solidFill>
                <a:schemeClr val="tx1"/>
              </a:solidFill>
            </a:endParaRPr>
          </a:p>
          <a:p>
            <a:r>
              <a:rPr lang="en-US" dirty="0">
                <a:solidFill>
                  <a:schemeClr val="tx1"/>
                </a:solidFill>
              </a:rPr>
              <a:t>Compactness</a:t>
            </a:r>
          </a:p>
          <a:p>
            <a:r>
              <a:rPr lang="en-US" dirty="0">
                <a:solidFill>
                  <a:schemeClr val="tx1"/>
                </a:solidFill>
              </a:rPr>
              <a:t>Concave points</a:t>
            </a:r>
          </a:p>
          <a:p>
            <a:r>
              <a:rPr lang="en-US" dirty="0">
                <a:solidFill>
                  <a:schemeClr val="tx1"/>
                </a:solidFill>
              </a:rPr>
              <a:t>Symmetry</a:t>
            </a:r>
          </a:p>
          <a:p>
            <a:r>
              <a:rPr lang="en-US" dirty="0">
                <a:solidFill>
                  <a:schemeClr val="tx1"/>
                </a:solidFill>
              </a:rPr>
              <a:t>Fractal dimension</a:t>
            </a:r>
          </a:p>
          <a:p>
            <a:r>
              <a:rPr lang="en-US" dirty="0">
                <a:solidFill>
                  <a:schemeClr val="tx1"/>
                </a:solidFill>
              </a:rPr>
              <a:t>Fractal geometry</a:t>
            </a:r>
          </a:p>
        </p:txBody>
      </p:sp>
      <p:sp>
        <p:nvSpPr>
          <p:cNvPr id="23" name="TextBox 22">
            <a:extLst>
              <a:ext uri="{FF2B5EF4-FFF2-40B4-BE49-F238E27FC236}">
                <a16:creationId xmlns:a16="http://schemas.microsoft.com/office/drawing/2014/main" id="{7AF68ABC-344E-7218-5C92-87E9007EBF7E}"/>
              </a:ext>
            </a:extLst>
          </p:cNvPr>
          <p:cNvSpPr txBox="1"/>
          <p:nvPr/>
        </p:nvSpPr>
        <p:spPr>
          <a:xfrm>
            <a:off x="5609353" y="3945016"/>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Nucleus</a:t>
            </a:r>
          </a:p>
        </p:txBody>
      </p:sp>
      <p:sp>
        <p:nvSpPr>
          <p:cNvPr id="24" name="TextBox 23">
            <a:extLst>
              <a:ext uri="{FF2B5EF4-FFF2-40B4-BE49-F238E27FC236}">
                <a16:creationId xmlns:a16="http://schemas.microsoft.com/office/drawing/2014/main" id="{78F7F4AF-A744-5434-EE9B-A5DCDF254FC0}"/>
              </a:ext>
            </a:extLst>
          </p:cNvPr>
          <p:cNvSpPr txBox="1"/>
          <p:nvPr/>
        </p:nvSpPr>
        <p:spPr>
          <a:xfrm>
            <a:off x="871629" y="4530536"/>
            <a:ext cx="6024879" cy="790345"/>
          </a:xfrm>
          <a:prstGeom prst="rect">
            <a:avLst/>
          </a:prstGeom>
          <a:noFill/>
        </p:spPr>
        <p:txBody>
          <a:bodyPr wrap="square" numCol="1">
            <a:spAutoFit/>
          </a:bodyPr>
          <a:lstStyle/>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ID Number</a:t>
            </a:r>
          </a:p>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Diagnosis</a:t>
            </a:r>
          </a:p>
        </p:txBody>
      </p:sp>
      <p:sp>
        <p:nvSpPr>
          <p:cNvPr id="44" name="Rectangle 43">
            <a:extLst>
              <a:ext uri="{FF2B5EF4-FFF2-40B4-BE49-F238E27FC236}">
                <a16:creationId xmlns:a16="http://schemas.microsoft.com/office/drawing/2014/main" id="{7570AAB1-6201-4031-41F5-0FB758F1C009}"/>
              </a:ext>
            </a:extLst>
          </p:cNvPr>
          <p:cNvSpPr/>
          <p:nvPr/>
        </p:nvSpPr>
        <p:spPr>
          <a:xfrm>
            <a:off x="981837" y="4530535"/>
            <a:ext cx="97536" cy="672014"/>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tial Circle 45">
            <a:extLst>
              <a:ext uri="{FF2B5EF4-FFF2-40B4-BE49-F238E27FC236}">
                <a16:creationId xmlns:a16="http://schemas.microsoft.com/office/drawing/2014/main" id="{A411B466-5D0C-6714-649A-D6298C8EAACD}"/>
              </a:ext>
            </a:extLst>
          </p:cNvPr>
          <p:cNvSpPr/>
          <p:nvPr/>
        </p:nvSpPr>
        <p:spPr>
          <a:xfrm>
            <a:off x="5799769" y="-341766"/>
            <a:ext cx="5967062" cy="5967062"/>
          </a:xfrm>
          <a:prstGeom prst="pie">
            <a:avLst>
              <a:gd name="adj1" fmla="val 18472081"/>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artial Circle 46">
            <a:extLst>
              <a:ext uri="{FF2B5EF4-FFF2-40B4-BE49-F238E27FC236}">
                <a16:creationId xmlns:a16="http://schemas.microsoft.com/office/drawing/2014/main" id="{75521DCA-2A95-C68C-2174-6AA2A91A66A3}"/>
              </a:ext>
            </a:extLst>
          </p:cNvPr>
          <p:cNvSpPr/>
          <p:nvPr/>
        </p:nvSpPr>
        <p:spPr>
          <a:xfrm>
            <a:off x="5799769" y="-353465"/>
            <a:ext cx="5967062" cy="5967062"/>
          </a:xfrm>
          <a:prstGeom prst="pie">
            <a:avLst>
              <a:gd name="adj1" fmla="val 21208656"/>
              <a:gd name="adj2" fmla="val 24240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2" name="3D Model 1" descr="Animal cell">
                <a:extLst>
                  <a:ext uri="{FF2B5EF4-FFF2-40B4-BE49-F238E27FC236}">
                    <a16:creationId xmlns:a16="http://schemas.microsoft.com/office/drawing/2014/main" id="{4729EE4F-8B58-F4DF-4615-568B8457D7D8}"/>
                  </a:ext>
                </a:extLst>
              </p:cNvPr>
              <p:cNvGraphicFramePr>
                <a:graphicFrameLocks noChangeAspect="1"/>
              </p:cNvGraphicFramePr>
              <p:nvPr>
                <p:extLst>
                  <p:ext uri="{D42A27DB-BD31-4B8C-83A1-F6EECF244321}">
                    <p14:modId xmlns:p14="http://schemas.microsoft.com/office/powerpoint/2010/main" val="302673873"/>
                  </p:ext>
                </p:extLst>
              </p:nvPr>
            </p:nvGraphicFramePr>
            <p:xfrm>
              <a:off x="7896354" y="1232704"/>
              <a:ext cx="2266042" cy="2634374"/>
            </p:xfrm>
            <a:graphic>
              <a:graphicData uri="http://schemas.microsoft.com/office/drawing/2017/model3d">
                <am3d:model3d r:embed="rId2">
                  <am3d:spPr>
                    <a:xfrm>
                      <a:off x="0" y="0"/>
                      <a:ext cx="2266042" cy="263437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3"/>
                  </am3d:raster>
                  <am3d:objViewport viewportSz="44440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nimal cell">
                <a:extLst>
                  <a:ext uri="{FF2B5EF4-FFF2-40B4-BE49-F238E27FC236}">
                    <a16:creationId xmlns:a16="http://schemas.microsoft.com/office/drawing/2014/main" id="{4729EE4F-8B58-F4DF-4615-568B8457D7D8}"/>
                  </a:ext>
                </a:extLst>
              </p:cNvPr>
              <p:cNvPicPr>
                <a:picLocks noGrp="1" noRot="1" noChangeAspect="1" noMove="1" noResize="1" noEditPoints="1" noAdjustHandles="1" noChangeArrowheads="1" noChangeShapeType="1" noCrop="1"/>
              </p:cNvPicPr>
              <p:nvPr/>
            </p:nvPicPr>
            <p:blipFill>
              <a:blip r:embed="rId3"/>
              <a:stretch>
                <a:fillRect/>
              </a:stretch>
            </p:blipFill>
            <p:spPr>
              <a:xfrm>
                <a:off x="7896354" y="1232704"/>
                <a:ext cx="2266042" cy="2634374"/>
              </a:xfrm>
              <a:prstGeom prst="rect">
                <a:avLst/>
              </a:prstGeom>
            </p:spPr>
          </p:pic>
        </mc:Fallback>
      </mc:AlternateContent>
      <p:sp>
        <p:nvSpPr>
          <p:cNvPr id="48" name="TextBox 47">
            <a:extLst>
              <a:ext uri="{FF2B5EF4-FFF2-40B4-BE49-F238E27FC236}">
                <a16:creationId xmlns:a16="http://schemas.microsoft.com/office/drawing/2014/main" id="{B78574DC-4AAB-6C0D-004C-52D45C61F2AC}"/>
              </a:ext>
            </a:extLst>
          </p:cNvPr>
          <p:cNvSpPr txBox="1"/>
          <p:nvPr/>
        </p:nvSpPr>
        <p:spPr>
          <a:xfrm rot="20992371">
            <a:off x="9934954" y="1533791"/>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0" name="TextBox 49">
            <a:extLst>
              <a:ext uri="{FF2B5EF4-FFF2-40B4-BE49-F238E27FC236}">
                <a16:creationId xmlns:a16="http://schemas.microsoft.com/office/drawing/2014/main" id="{4F826A53-17C6-5D8D-407E-B2B168878B80}"/>
              </a:ext>
            </a:extLst>
          </p:cNvPr>
          <p:cNvSpPr txBox="1"/>
          <p:nvPr/>
        </p:nvSpPr>
        <p:spPr>
          <a:xfrm rot="21255912">
            <a:off x="9980531" y="2529905"/>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spTree>
    <p:extLst>
      <p:ext uri="{BB962C8B-B14F-4D97-AF65-F5344CB8AC3E}">
        <p14:creationId xmlns:p14="http://schemas.microsoft.com/office/powerpoint/2010/main" val="2796603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3529667"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4121477"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186352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335666"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4527631"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8509322"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276916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530892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7848674"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2" name="Diagram 1">
            <a:extLst>
              <a:ext uri="{FF2B5EF4-FFF2-40B4-BE49-F238E27FC236}">
                <a16:creationId xmlns:a16="http://schemas.microsoft.com/office/drawing/2014/main" id="{79F3C07F-98FB-BB45-DE99-E9C8DE66DB75}"/>
              </a:ext>
            </a:extLst>
          </p:cNvPr>
          <p:cNvGraphicFramePr/>
          <p:nvPr>
            <p:extLst>
              <p:ext uri="{D42A27DB-BD31-4B8C-83A1-F6EECF244321}">
                <p14:modId xmlns:p14="http://schemas.microsoft.com/office/powerpoint/2010/main" val="3699462135"/>
              </p:ext>
            </p:extLst>
          </p:nvPr>
        </p:nvGraphicFramePr>
        <p:xfrm>
          <a:off x="12608688" y="1145073"/>
          <a:ext cx="7437120" cy="2632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EED81AD8-C99F-BE94-A4BC-DDB14645C88B}"/>
              </a:ext>
            </a:extLst>
          </p:cNvPr>
          <p:cNvGrpSpPr/>
          <p:nvPr/>
        </p:nvGrpSpPr>
        <p:grpSpPr>
          <a:xfrm>
            <a:off x="9801248" y="4930461"/>
            <a:ext cx="3949046" cy="1139148"/>
            <a:chOff x="4121477" y="4942038"/>
            <a:chExt cx="3949046" cy="1139148"/>
          </a:xfrm>
          <a:effectLst/>
        </p:grpSpPr>
        <p:sp>
          <p:nvSpPr>
            <p:cNvPr id="5" name="Rectangle: Rounded Corners 4">
              <a:extLst>
                <a:ext uri="{FF2B5EF4-FFF2-40B4-BE49-F238E27FC236}">
                  <a16:creationId xmlns:a16="http://schemas.microsoft.com/office/drawing/2014/main" id="{3B616E71-D2B5-9BD9-DFBA-FD29E9896FC0}"/>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accent2">
                      <a:lumMod val="40000"/>
                      <a:lumOff val="60000"/>
                    </a:schemeClr>
                  </a:solidFill>
                </a:rPr>
                <a:t>Data cleaning</a:t>
              </a:r>
            </a:p>
          </p:txBody>
        </p:sp>
        <p:cxnSp>
          <p:nvCxnSpPr>
            <p:cNvPr id="6" name="Straight Connector 5">
              <a:extLst>
                <a:ext uri="{FF2B5EF4-FFF2-40B4-BE49-F238E27FC236}">
                  <a16:creationId xmlns:a16="http://schemas.microsoft.com/office/drawing/2014/main" id="{1C147771-CF52-E3A5-615B-7F606E2E4E18}"/>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91814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8748772"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8156962"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5E3DE6-7216-9184-A937-9B6BA04EFC52}"/>
              </a:ext>
            </a:extLst>
          </p:cNvPr>
          <p:cNvGrpSpPr/>
          <p:nvPr/>
        </p:nvGrpSpPr>
        <p:grpSpPr>
          <a:xfrm>
            <a:off x="4121477" y="4942038"/>
            <a:ext cx="3949046" cy="1139148"/>
            <a:chOff x="4121477" y="4942038"/>
            <a:chExt cx="3949046" cy="1139148"/>
          </a:xfrm>
          <a:effectLst/>
        </p:grpSpPr>
        <p:sp>
          <p:nvSpPr>
            <p:cNvPr id="10" name="Rectangle: Rounded Corners 9">
              <a:extLst>
                <a:ext uri="{FF2B5EF4-FFF2-40B4-BE49-F238E27FC236}">
                  <a16:creationId xmlns:a16="http://schemas.microsoft.com/office/drawing/2014/main" id="{6DC1547C-3074-66F7-D3FB-433B8239D3D1}"/>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cleaning</a:t>
              </a:r>
            </a:p>
          </p:txBody>
        </p:sp>
        <p:cxnSp>
          <p:nvCxnSpPr>
            <p:cNvPr id="11" name="Straight Connector 10">
              <a:extLst>
                <a:ext uri="{FF2B5EF4-FFF2-40B4-BE49-F238E27FC236}">
                  <a16:creationId xmlns:a16="http://schemas.microsoft.com/office/drawing/2014/main" id="{0E9C42DA-9C23-CBF5-73D9-A08A477C693C}"/>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212260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11942773"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7750808"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3769117"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950927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696951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4429765"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3" name="Diagram 2">
            <a:extLst>
              <a:ext uri="{FF2B5EF4-FFF2-40B4-BE49-F238E27FC236}">
                <a16:creationId xmlns:a16="http://schemas.microsoft.com/office/drawing/2014/main" id="{3E6C6F09-986C-C708-696F-3F0317A5209A}"/>
              </a:ext>
            </a:extLst>
          </p:cNvPr>
          <p:cNvGraphicFramePr/>
          <p:nvPr>
            <p:extLst>
              <p:ext uri="{D42A27DB-BD31-4B8C-83A1-F6EECF244321}">
                <p14:modId xmlns:p14="http://schemas.microsoft.com/office/powerpoint/2010/main" val="1655767115"/>
              </p:ext>
            </p:extLst>
          </p:nvPr>
        </p:nvGraphicFramePr>
        <p:xfrm>
          <a:off x="1246632" y="744815"/>
          <a:ext cx="9698736" cy="3432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31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02CCD4C-14BA-7DE7-31D8-6901EF6E44F6}"/>
              </a:ext>
            </a:extLst>
          </p:cNvPr>
          <p:cNvSpPr/>
          <p:nvPr/>
        </p:nvSpPr>
        <p:spPr>
          <a:xfrm>
            <a:off x="1994936" y="3492985"/>
            <a:ext cx="751330" cy="2757598"/>
          </a:xfrm>
          <a:prstGeom prst="roundRect">
            <a:avLst>
              <a:gd name="adj" fmla="val 32282"/>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US" dirty="0"/>
          </a:p>
        </p:txBody>
      </p:sp>
      <p:sp>
        <p:nvSpPr>
          <p:cNvPr id="4" name="Rectangle: Rounded Corners 3">
            <a:extLst>
              <a:ext uri="{FF2B5EF4-FFF2-40B4-BE49-F238E27FC236}">
                <a16:creationId xmlns:a16="http://schemas.microsoft.com/office/drawing/2014/main" id="{3E064476-1440-8230-1C6E-22ECA344AD57}"/>
              </a:ext>
            </a:extLst>
          </p:cNvPr>
          <p:cNvSpPr/>
          <p:nvPr/>
        </p:nvSpPr>
        <p:spPr>
          <a:xfrm>
            <a:off x="2926046" y="4664020"/>
            <a:ext cx="751330" cy="1586563"/>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DF8DEC0-B4C7-8ADF-CA24-174B49576AD7}"/>
              </a:ext>
            </a:extLst>
          </p:cNvPr>
          <p:cNvSpPr/>
          <p:nvPr/>
        </p:nvSpPr>
        <p:spPr>
          <a:xfrm>
            <a:off x="3831221" y="3455209"/>
            <a:ext cx="751330" cy="2795374"/>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CDF3A4C-FCFB-D7B8-E298-9C13DD3702F6}"/>
              </a:ext>
            </a:extLst>
          </p:cNvPr>
          <p:cNvSpPr/>
          <p:nvPr/>
        </p:nvSpPr>
        <p:spPr>
          <a:xfrm>
            <a:off x="4736396" y="3568535"/>
            <a:ext cx="751330" cy="2682048"/>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EB65C77-8606-C067-943B-CFACA2899197}"/>
              </a:ext>
            </a:extLst>
          </p:cNvPr>
          <p:cNvSpPr/>
          <p:nvPr/>
        </p:nvSpPr>
        <p:spPr>
          <a:xfrm>
            <a:off x="5632264" y="4890671"/>
            <a:ext cx="751330" cy="1359912"/>
          </a:xfrm>
          <a:prstGeom prst="roundRect">
            <a:avLst>
              <a:gd name="adj" fmla="val 31275"/>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1055AEA8-3E8F-2D93-3E2A-033E3885A200}"/>
              </a:ext>
            </a:extLst>
          </p:cNvPr>
          <p:cNvSpPr/>
          <p:nvPr/>
        </p:nvSpPr>
        <p:spPr>
          <a:xfrm>
            <a:off x="6546745" y="3984064"/>
            <a:ext cx="751330" cy="2266519"/>
          </a:xfrm>
          <a:prstGeom prst="roundRect">
            <a:avLst>
              <a:gd name="adj" fmla="val 23038"/>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80E4121F-7DC1-10ED-158E-44F5A0549746}"/>
              </a:ext>
            </a:extLst>
          </p:cNvPr>
          <p:cNvSpPr/>
          <p:nvPr/>
        </p:nvSpPr>
        <p:spPr>
          <a:xfrm>
            <a:off x="7451920" y="3606311"/>
            <a:ext cx="751330" cy="2644272"/>
          </a:xfrm>
          <a:prstGeom prst="roundRect">
            <a:avLst>
              <a:gd name="adj" fmla="val 29200"/>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969E9F73-3A17-1F93-D5BE-1EFED685687F}"/>
              </a:ext>
            </a:extLst>
          </p:cNvPr>
          <p:cNvSpPr/>
          <p:nvPr/>
        </p:nvSpPr>
        <p:spPr>
          <a:xfrm>
            <a:off x="8357095" y="3304108"/>
            <a:ext cx="751330" cy="2946475"/>
          </a:xfrm>
          <a:prstGeom prst="roundRect">
            <a:avLst>
              <a:gd name="adj" fmla="val 32282"/>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C667E021-581A-3D9A-4FAA-2E2DBFEF3CD0}"/>
              </a:ext>
            </a:extLst>
          </p:cNvPr>
          <p:cNvSpPr/>
          <p:nvPr/>
        </p:nvSpPr>
        <p:spPr>
          <a:xfrm>
            <a:off x="9262270" y="5003997"/>
            <a:ext cx="751330" cy="1246586"/>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E06F4D0E-7C00-523E-1FEA-4B93F194AC16}"/>
              </a:ext>
            </a:extLst>
          </p:cNvPr>
          <p:cNvSpPr/>
          <p:nvPr/>
        </p:nvSpPr>
        <p:spPr>
          <a:xfrm>
            <a:off x="10167445" y="6212808"/>
            <a:ext cx="751330" cy="37775"/>
          </a:xfrm>
          <a:prstGeom prst="roundRect">
            <a:avLst>
              <a:gd name="adj" fmla="val 16876"/>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B55AC3F5-32CA-14C0-44E2-98A6B25486E8}"/>
              </a:ext>
            </a:extLst>
          </p:cNvPr>
          <p:cNvCxnSpPr>
            <a:cxnSpLocks/>
          </p:cNvCxnSpPr>
          <p:nvPr/>
        </p:nvCxnSpPr>
        <p:spPr>
          <a:xfrm>
            <a:off x="1261949" y="11419916"/>
            <a:ext cx="9663239" cy="0"/>
          </a:xfrm>
          <a:prstGeom prst="line">
            <a:avLst/>
          </a:prstGeom>
          <a:ln w="15875" cap="rnd">
            <a:solidFill>
              <a:srgbClr val="E43B82">
                <a:alpha val="63000"/>
              </a:srgbClr>
            </a:solidFill>
            <a:prstDash val="dash"/>
            <a:roun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C674710-DDD1-8BA3-C159-5C3F223C02A5}"/>
              </a:ext>
            </a:extLst>
          </p:cNvPr>
          <p:cNvSpPr txBox="1"/>
          <p:nvPr/>
        </p:nvSpPr>
        <p:spPr>
          <a:xfrm>
            <a:off x="270811" y="607418"/>
            <a:ext cx="11650377" cy="1569660"/>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Correlation Between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effectLst/>
                <a:uLnTx/>
                <a:uFillTx/>
                <a:latin typeface="Bahnschrift SemiBold SemiConden" panose="020B0502040204020203" pitchFamily="34" charset="0"/>
              </a:rPr>
              <a:t>Diagnosis and Variables</a:t>
            </a:r>
            <a:endParaRPr kumimoji="0" lang="en-US" sz="9600" b="1" i="0" u="none" strike="noStrike" kern="1200" cap="none" spc="0" normalizeH="0" baseline="0" noProof="0" dirty="0">
              <a:ln>
                <a:noFill/>
              </a:ln>
              <a:effectLst/>
              <a:uLnTx/>
              <a:uFillTx/>
              <a:latin typeface="Bahnschrift SemiBold SemiConden" panose="020B0502040204020203" pitchFamily="34" charset="0"/>
            </a:endParaRPr>
          </a:p>
        </p:txBody>
      </p:sp>
      <p:cxnSp>
        <p:nvCxnSpPr>
          <p:cNvPr id="58" name="Straight Connector 57">
            <a:extLst>
              <a:ext uri="{FF2B5EF4-FFF2-40B4-BE49-F238E27FC236}">
                <a16:creationId xmlns:a16="http://schemas.microsoft.com/office/drawing/2014/main" id="{0E9F9FCC-7B5A-4A53-6A05-E53D0495EC75}"/>
              </a:ext>
            </a:extLst>
          </p:cNvPr>
          <p:cNvCxnSpPr/>
          <p:nvPr/>
        </p:nvCxnSpPr>
        <p:spPr>
          <a:xfrm>
            <a:off x="1378200" y="6262158"/>
            <a:ext cx="10010788" cy="0"/>
          </a:xfrm>
          <a:prstGeom prst="line">
            <a:avLst/>
          </a:prstGeom>
          <a:ln w="22225">
            <a:solidFill>
              <a:srgbClr val="E43B8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7460A8-09F1-BCEC-89BD-A5D60841B3D7}"/>
              </a:ext>
            </a:extLst>
          </p:cNvPr>
          <p:cNvCxnSpPr/>
          <p:nvPr/>
        </p:nvCxnSpPr>
        <p:spPr>
          <a:xfrm>
            <a:off x="1378200" y="2478276"/>
            <a:ext cx="10010788" cy="0"/>
          </a:xfrm>
          <a:prstGeom prst="line">
            <a:avLst/>
          </a:prstGeom>
          <a:ln w="22225">
            <a:solidFill>
              <a:srgbClr val="E43B82">
                <a:alpha val="7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830CEAB-B292-C0C9-EE3A-BA04CD771E07}"/>
              </a:ext>
            </a:extLst>
          </p:cNvPr>
          <p:cNvCxnSpPr/>
          <p:nvPr/>
        </p:nvCxnSpPr>
        <p:spPr>
          <a:xfrm>
            <a:off x="1378200" y="3439980"/>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867977-7478-DB20-CD44-3BCD2FBDED51}"/>
              </a:ext>
            </a:extLst>
          </p:cNvPr>
          <p:cNvCxnSpPr/>
          <p:nvPr/>
        </p:nvCxnSpPr>
        <p:spPr>
          <a:xfrm>
            <a:off x="1378200" y="5288879"/>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DB1934-0AD6-DDF8-5D93-5030285354B8}"/>
              </a:ext>
            </a:extLst>
          </p:cNvPr>
          <p:cNvSpPr txBox="1"/>
          <p:nvPr/>
        </p:nvSpPr>
        <p:spPr>
          <a:xfrm>
            <a:off x="2006332" y="6246352"/>
            <a:ext cx="670376" cy="307777"/>
          </a:xfrm>
          <a:prstGeom prst="rect">
            <a:avLst/>
          </a:prstGeom>
          <a:noFill/>
        </p:spPr>
        <p:txBody>
          <a:bodyPr wrap="none" rtlCol="0">
            <a:spAutoFit/>
          </a:bodyPr>
          <a:lstStyle/>
          <a:p>
            <a:pPr algn="ctr"/>
            <a:r>
              <a:rPr lang="en-US" sz="1400" dirty="0">
                <a:solidFill>
                  <a:schemeClr val="tx1">
                    <a:lumMod val="75000"/>
                    <a:lumOff val="25000"/>
                  </a:schemeClr>
                </a:solidFill>
              </a:rPr>
              <a:t>Radius</a:t>
            </a:r>
          </a:p>
        </p:txBody>
      </p:sp>
      <p:sp>
        <p:nvSpPr>
          <p:cNvPr id="67" name="TextBox 66">
            <a:extLst>
              <a:ext uri="{FF2B5EF4-FFF2-40B4-BE49-F238E27FC236}">
                <a16:creationId xmlns:a16="http://schemas.microsoft.com/office/drawing/2014/main" id="{620E20DA-CE5D-A6BB-07E5-39597AFFD971}"/>
              </a:ext>
            </a:extLst>
          </p:cNvPr>
          <p:cNvSpPr txBox="1"/>
          <p:nvPr/>
        </p:nvSpPr>
        <p:spPr>
          <a:xfrm>
            <a:off x="2886270" y="6246352"/>
            <a:ext cx="728405" cy="307777"/>
          </a:xfrm>
          <a:prstGeom prst="rect">
            <a:avLst/>
          </a:prstGeom>
          <a:noFill/>
        </p:spPr>
        <p:txBody>
          <a:bodyPr wrap="none" rtlCol="0">
            <a:spAutoFit/>
          </a:bodyPr>
          <a:lstStyle/>
          <a:p>
            <a:pPr algn="ctr"/>
            <a:r>
              <a:rPr lang="en-US" sz="1400" dirty="0">
                <a:solidFill>
                  <a:schemeClr val="tx1">
                    <a:lumMod val="75000"/>
                    <a:lumOff val="25000"/>
                  </a:schemeClr>
                </a:solidFill>
              </a:rPr>
              <a:t>Texture</a:t>
            </a:r>
          </a:p>
        </p:txBody>
      </p:sp>
      <p:sp>
        <p:nvSpPr>
          <p:cNvPr id="68" name="TextBox 67">
            <a:extLst>
              <a:ext uri="{FF2B5EF4-FFF2-40B4-BE49-F238E27FC236}">
                <a16:creationId xmlns:a16="http://schemas.microsoft.com/office/drawing/2014/main" id="{27AC43B4-32EF-ED92-827F-9C6CD1B7CC8E}"/>
              </a:ext>
            </a:extLst>
          </p:cNvPr>
          <p:cNvSpPr txBox="1"/>
          <p:nvPr/>
        </p:nvSpPr>
        <p:spPr>
          <a:xfrm>
            <a:off x="3704044" y="6246352"/>
            <a:ext cx="910763" cy="307777"/>
          </a:xfrm>
          <a:prstGeom prst="rect">
            <a:avLst/>
          </a:prstGeom>
          <a:noFill/>
        </p:spPr>
        <p:txBody>
          <a:bodyPr wrap="none" rtlCol="0">
            <a:spAutoFit/>
          </a:bodyPr>
          <a:lstStyle/>
          <a:p>
            <a:pPr algn="ctr"/>
            <a:r>
              <a:rPr lang="en-US" sz="1400" dirty="0">
                <a:solidFill>
                  <a:schemeClr val="tx1">
                    <a:lumMod val="75000"/>
                    <a:lumOff val="25000"/>
                  </a:schemeClr>
                </a:solidFill>
              </a:rPr>
              <a:t>Perimeter</a:t>
            </a:r>
          </a:p>
        </p:txBody>
      </p:sp>
      <p:sp>
        <p:nvSpPr>
          <p:cNvPr id="69" name="TextBox 68">
            <a:extLst>
              <a:ext uri="{FF2B5EF4-FFF2-40B4-BE49-F238E27FC236}">
                <a16:creationId xmlns:a16="http://schemas.microsoft.com/office/drawing/2014/main" id="{EF315450-C6EC-6668-0C70-31ABE39E5D9D}"/>
              </a:ext>
            </a:extLst>
          </p:cNvPr>
          <p:cNvSpPr txBox="1"/>
          <p:nvPr/>
        </p:nvSpPr>
        <p:spPr>
          <a:xfrm>
            <a:off x="4805710" y="6246352"/>
            <a:ext cx="525337" cy="307777"/>
          </a:xfrm>
          <a:prstGeom prst="rect">
            <a:avLst/>
          </a:prstGeom>
          <a:noFill/>
        </p:spPr>
        <p:txBody>
          <a:bodyPr wrap="none" rtlCol="0">
            <a:spAutoFit/>
          </a:bodyPr>
          <a:lstStyle/>
          <a:p>
            <a:pPr algn="ctr"/>
            <a:r>
              <a:rPr lang="en-US" sz="1400" dirty="0">
                <a:solidFill>
                  <a:schemeClr val="tx1">
                    <a:lumMod val="75000"/>
                    <a:lumOff val="25000"/>
                  </a:schemeClr>
                </a:solidFill>
              </a:rPr>
              <a:t>Area</a:t>
            </a:r>
          </a:p>
        </p:txBody>
      </p:sp>
      <p:sp>
        <p:nvSpPr>
          <p:cNvPr id="70" name="TextBox 69">
            <a:extLst>
              <a:ext uri="{FF2B5EF4-FFF2-40B4-BE49-F238E27FC236}">
                <a16:creationId xmlns:a16="http://schemas.microsoft.com/office/drawing/2014/main" id="{71260E02-3688-54F6-DC62-A66CF4017F54}"/>
              </a:ext>
            </a:extLst>
          </p:cNvPr>
          <p:cNvSpPr txBox="1"/>
          <p:nvPr/>
        </p:nvSpPr>
        <p:spPr>
          <a:xfrm>
            <a:off x="5600466" y="6246352"/>
            <a:ext cx="753731" cy="307777"/>
          </a:xfrm>
          <a:prstGeom prst="rect">
            <a:avLst/>
          </a:prstGeom>
          <a:noFill/>
        </p:spPr>
        <p:txBody>
          <a:bodyPr wrap="none" rtlCol="0">
            <a:spAutoFit/>
          </a:bodyPr>
          <a:lstStyle/>
          <a:p>
            <a:pPr algn="ctr"/>
            <a:r>
              <a:rPr lang="en-US" sz="1400" dirty="0">
                <a:solidFill>
                  <a:schemeClr val="tx1">
                    <a:lumMod val="75000"/>
                    <a:lumOff val="25000"/>
                  </a:schemeClr>
                </a:solidFill>
              </a:rPr>
              <a:t>Smooth</a:t>
            </a:r>
          </a:p>
        </p:txBody>
      </p:sp>
      <p:sp>
        <p:nvSpPr>
          <p:cNvPr id="71" name="TextBox 70">
            <a:extLst>
              <a:ext uri="{FF2B5EF4-FFF2-40B4-BE49-F238E27FC236}">
                <a16:creationId xmlns:a16="http://schemas.microsoft.com/office/drawing/2014/main" id="{A1E0991A-DF34-3C41-914E-AE415FD97232}"/>
              </a:ext>
            </a:extLst>
          </p:cNvPr>
          <p:cNvSpPr txBox="1"/>
          <p:nvPr/>
        </p:nvSpPr>
        <p:spPr>
          <a:xfrm>
            <a:off x="6468542" y="6246352"/>
            <a:ext cx="835486" cy="307777"/>
          </a:xfrm>
          <a:prstGeom prst="rect">
            <a:avLst/>
          </a:prstGeom>
          <a:noFill/>
        </p:spPr>
        <p:txBody>
          <a:bodyPr wrap="none" rtlCol="0">
            <a:spAutoFit/>
          </a:bodyPr>
          <a:lstStyle/>
          <a:p>
            <a:pPr algn="ctr"/>
            <a:r>
              <a:rPr lang="en-US" sz="1400" dirty="0">
                <a:solidFill>
                  <a:schemeClr val="tx1">
                    <a:lumMod val="75000"/>
                    <a:lumOff val="25000"/>
                  </a:schemeClr>
                </a:solidFill>
              </a:rPr>
              <a:t>Compact</a:t>
            </a:r>
          </a:p>
        </p:txBody>
      </p:sp>
      <p:sp>
        <p:nvSpPr>
          <p:cNvPr id="73" name="TextBox 72">
            <a:extLst>
              <a:ext uri="{FF2B5EF4-FFF2-40B4-BE49-F238E27FC236}">
                <a16:creationId xmlns:a16="http://schemas.microsoft.com/office/drawing/2014/main" id="{02D49307-F51C-3B74-49AD-3991657A85DC}"/>
              </a:ext>
            </a:extLst>
          </p:cNvPr>
          <p:cNvSpPr txBox="1"/>
          <p:nvPr/>
        </p:nvSpPr>
        <p:spPr>
          <a:xfrm>
            <a:off x="7377557" y="6246352"/>
            <a:ext cx="960071" cy="307777"/>
          </a:xfrm>
          <a:prstGeom prst="rect">
            <a:avLst/>
          </a:prstGeom>
          <a:noFill/>
        </p:spPr>
        <p:txBody>
          <a:bodyPr wrap="none" rtlCol="0">
            <a:spAutoFit/>
          </a:bodyPr>
          <a:lstStyle/>
          <a:p>
            <a:pPr algn="ctr"/>
            <a:r>
              <a:rPr lang="en-US" sz="1400" dirty="0">
                <a:solidFill>
                  <a:schemeClr val="tx1">
                    <a:lumMod val="75000"/>
                    <a:lumOff val="25000"/>
                  </a:schemeClr>
                </a:solidFill>
              </a:rPr>
              <a:t>Con Points</a:t>
            </a:r>
          </a:p>
        </p:txBody>
      </p:sp>
      <p:sp>
        <p:nvSpPr>
          <p:cNvPr id="74" name="TextBox 73">
            <a:extLst>
              <a:ext uri="{FF2B5EF4-FFF2-40B4-BE49-F238E27FC236}">
                <a16:creationId xmlns:a16="http://schemas.microsoft.com/office/drawing/2014/main" id="{DBD2E7F7-9F7F-D0FB-5E0E-F071BD6C19AC}"/>
              </a:ext>
            </a:extLst>
          </p:cNvPr>
          <p:cNvSpPr txBox="1"/>
          <p:nvPr/>
        </p:nvSpPr>
        <p:spPr>
          <a:xfrm>
            <a:off x="8303438" y="6246352"/>
            <a:ext cx="926216" cy="307777"/>
          </a:xfrm>
          <a:prstGeom prst="rect">
            <a:avLst/>
          </a:prstGeom>
          <a:noFill/>
        </p:spPr>
        <p:txBody>
          <a:bodyPr wrap="none" rtlCol="0">
            <a:spAutoFit/>
          </a:bodyPr>
          <a:lstStyle/>
          <a:p>
            <a:pPr algn="ctr"/>
            <a:r>
              <a:rPr lang="en-US" sz="1400" dirty="0">
                <a:solidFill>
                  <a:schemeClr val="tx1">
                    <a:lumMod val="75000"/>
                    <a:lumOff val="25000"/>
                  </a:schemeClr>
                </a:solidFill>
              </a:rPr>
              <a:t>Symmetry</a:t>
            </a:r>
          </a:p>
        </p:txBody>
      </p:sp>
      <p:sp>
        <p:nvSpPr>
          <p:cNvPr id="75" name="TextBox 74">
            <a:extLst>
              <a:ext uri="{FF2B5EF4-FFF2-40B4-BE49-F238E27FC236}">
                <a16:creationId xmlns:a16="http://schemas.microsoft.com/office/drawing/2014/main" id="{808E1A74-78A1-A076-EFED-AF5885FACCAA}"/>
              </a:ext>
            </a:extLst>
          </p:cNvPr>
          <p:cNvSpPr txBox="1"/>
          <p:nvPr/>
        </p:nvSpPr>
        <p:spPr>
          <a:xfrm>
            <a:off x="9272407" y="6246352"/>
            <a:ext cx="806183" cy="307777"/>
          </a:xfrm>
          <a:prstGeom prst="rect">
            <a:avLst/>
          </a:prstGeom>
          <a:noFill/>
        </p:spPr>
        <p:txBody>
          <a:bodyPr wrap="none" rtlCol="0">
            <a:spAutoFit/>
          </a:bodyPr>
          <a:lstStyle/>
          <a:p>
            <a:pPr algn="ctr"/>
            <a:r>
              <a:rPr lang="en-US" sz="1400" dirty="0">
                <a:solidFill>
                  <a:schemeClr val="tx1">
                    <a:lumMod val="75000"/>
                    <a:lumOff val="25000"/>
                  </a:schemeClr>
                </a:solidFill>
              </a:rPr>
              <a:t>Frac dim</a:t>
            </a:r>
          </a:p>
        </p:txBody>
      </p:sp>
      <p:sp>
        <p:nvSpPr>
          <p:cNvPr id="76" name="TextBox 75">
            <a:extLst>
              <a:ext uri="{FF2B5EF4-FFF2-40B4-BE49-F238E27FC236}">
                <a16:creationId xmlns:a16="http://schemas.microsoft.com/office/drawing/2014/main" id="{FB87B8C6-A7F8-C95B-884E-6848008BB7FF}"/>
              </a:ext>
            </a:extLst>
          </p:cNvPr>
          <p:cNvSpPr txBox="1"/>
          <p:nvPr/>
        </p:nvSpPr>
        <p:spPr>
          <a:xfrm>
            <a:off x="844640" y="6061686"/>
            <a:ext cx="539332" cy="369332"/>
          </a:xfrm>
          <a:prstGeom prst="rect">
            <a:avLst/>
          </a:prstGeom>
          <a:noFill/>
        </p:spPr>
        <p:txBody>
          <a:bodyPr wrap="square" rtlCol="0">
            <a:spAutoFit/>
          </a:bodyPr>
          <a:lstStyle/>
          <a:p>
            <a:r>
              <a:rPr lang="en-US" dirty="0"/>
              <a:t>0</a:t>
            </a:r>
            <a:r>
              <a:rPr lang="en-US" baseline="30000" dirty="0"/>
              <a:t>th</a:t>
            </a:r>
            <a:r>
              <a:rPr lang="en-US" dirty="0"/>
              <a:t> </a:t>
            </a:r>
          </a:p>
        </p:txBody>
      </p:sp>
      <p:sp>
        <p:nvSpPr>
          <p:cNvPr id="77" name="TextBox 76">
            <a:extLst>
              <a:ext uri="{FF2B5EF4-FFF2-40B4-BE49-F238E27FC236}">
                <a16:creationId xmlns:a16="http://schemas.microsoft.com/office/drawing/2014/main" id="{FF4068F9-ACD7-2DE0-1BC4-BDCF11BC96EC}"/>
              </a:ext>
            </a:extLst>
          </p:cNvPr>
          <p:cNvSpPr txBox="1"/>
          <p:nvPr/>
        </p:nvSpPr>
        <p:spPr>
          <a:xfrm>
            <a:off x="844640" y="2286483"/>
            <a:ext cx="780596" cy="369332"/>
          </a:xfrm>
          <a:prstGeom prst="rect">
            <a:avLst/>
          </a:prstGeom>
          <a:noFill/>
        </p:spPr>
        <p:txBody>
          <a:bodyPr wrap="square" rtlCol="0">
            <a:spAutoFit/>
          </a:bodyPr>
          <a:lstStyle/>
          <a:p>
            <a:r>
              <a:rPr lang="en-US" dirty="0"/>
              <a:t>100</a:t>
            </a:r>
            <a:r>
              <a:rPr lang="en-US" baseline="30000" dirty="0"/>
              <a:t>th</a:t>
            </a:r>
            <a:r>
              <a:rPr lang="en-US" dirty="0"/>
              <a:t> </a:t>
            </a:r>
          </a:p>
        </p:txBody>
      </p:sp>
      <p:sp>
        <p:nvSpPr>
          <p:cNvPr id="78" name="TextBox 77">
            <a:extLst>
              <a:ext uri="{FF2B5EF4-FFF2-40B4-BE49-F238E27FC236}">
                <a16:creationId xmlns:a16="http://schemas.microsoft.com/office/drawing/2014/main" id="{0289FDC0-089A-A40B-1A9E-B5CF5C2A2052}"/>
              </a:ext>
            </a:extLst>
          </p:cNvPr>
          <p:cNvSpPr txBox="1"/>
          <p:nvPr/>
        </p:nvSpPr>
        <p:spPr>
          <a:xfrm>
            <a:off x="844639" y="3266890"/>
            <a:ext cx="780597" cy="369332"/>
          </a:xfrm>
          <a:prstGeom prst="rect">
            <a:avLst/>
          </a:prstGeom>
          <a:noFill/>
        </p:spPr>
        <p:txBody>
          <a:bodyPr wrap="square" rtlCol="0">
            <a:spAutoFit/>
          </a:bodyPr>
          <a:lstStyle/>
          <a:p>
            <a:r>
              <a:rPr lang="en-US" dirty="0"/>
              <a:t>75</a:t>
            </a:r>
            <a:r>
              <a:rPr lang="en-US" baseline="30000" dirty="0"/>
              <a:t>th</a:t>
            </a:r>
            <a:r>
              <a:rPr lang="en-US" dirty="0"/>
              <a:t> </a:t>
            </a:r>
          </a:p>
        </p:txBody>
      </p:sp>
      <p:sp>
        <p:nvSpPr>
          <p:cNvPr id="79" name="TextBox 78">
            <a:extLst>
              <a:ext uri="{FF2B5EF4-FFF2-40B4-BE49-F238E27FC236}">
                <a16:creationId xmlns:a16="http://schemas.microsoft.com/office/drawing/2014/main" id="{5818EC35-BC47-80D2-BAF1-83CA1C457378}"/>
              </a:ext>
            </a:extLst>
          </p:cNvPr>
          <p:cNvSpPr txBox="1"/>
          <p:nvPr/>
        </p:nvSpPr>
        <p:spPr>
          <a:xfrm>
            <a:off x="844639" y="5081279"/>
            <a:ext cx="780597" cy="369332"/>
          </a:xfrm>
          <a:prstGeom prst="rect">
            <a:avLst/>
          </a:prstGeom>
          <a:noFill/>
        </p:spPr>
        <p:txBody>
          <a:bodyPr wrap="square" rtlCol="0">
            <a:spAutoFit/>
          </a:bodyPr>
          <a:lstStyle/>
          <a:p>
            <a:r>
              <a:rPr lang="en-US" dirty="0"/>
              <a:t>25</a:t>
            </a:r>
            <a:r>
              <a:rPr lang="en-US" baseline="30000" dirty="0"/>
              <a:t>th</a:t>
            </a:r>
            <a:r>
              <a:rPr lang="en-US" dirty="0"/>
              <a:t> </a:t>
            </a:r>
          </a:p>
        </p:txBody>
      </p:sp>
      <p:sp>
        <p:nvSpPr>
          <p:cNvPr id="80" name="TextBox 79">
            <a:extLst>
              <a:ext uri="{FF2B5EF4-FFF2-40B4-BE49-F238E27FC236}">
                <a16:creationId xmlns:a16="http://schemas.microsoft.com/office/drawing/2014/main" id="{9021FFC1-D7E0-2A3B-3E74-8CD69EEB8B68}"/>
              </a:ext>
            </a:extLst>
          </p:cNvPr>
          <p:cNvSpPr txBox="1"/>
          <p:nvPr/>
        </p:nvSpPr>
        <p:spPr>
          <a:xfrm rot="16200000">
            <a:off x="-907591" y="3559609"/>
            <a:ext cx="3134393" cy="369332"/>
          </a:xfrm>
          <a:prstGeom prst="rect">
            <a:avLst/>
          </a:prstGeom>
          <a:noFill/>
        </p:spPr>
        <p:txBody>
          <a:bodyPr wrap="square" rtlCol="0">
            <a:spAutoFit/>
          </a:bodyPr>
          <a:lstStyle/>
          <a:p>
            <a:pPr algn="ctr"/>
            <a:r>
              <a:rPr lang="en-US" spc="600" dirty="0">
                <a:solidFill>
                  <a:schemeClr val="bg1">
                    <a:lumMod val="65000"/>
                  </a:schemeClr>
                </a:solidFill>
              </a:rPr>
              <a:t>PERCENTILE</a:t>
            </a:r>
          </a:p>
        </p:txBody>
      </p:sp>
      <p:sp>
        <p:nvSpPr>
          <p:cNvPr id="5" name="TextBox 4">
            <a:extLst>
              <a:ext uri="{FF2B5EF4-FFF2-40B4-BE49-F238E27FC236}">
                <a16:creationId xmlns:a16="http://schemas.microsoft.com/office/drawing/2014/main" id="{379B62AC-FA43-E86A-6DF0-294A15C8AB63}"/>
              </a:ext>
            </a:extLst>
          </p:cNvPr>
          <p:cNvSpPr txBox="1"/>
          <p:nvPr/>
        </p:nvSpPr>
        <p:spPr>
          <a:xfrm>
            <a:off x="10126891" y="6246352"/>
            <a:ext cx="795089" cy="307777"/>
          </a:xfrm>
          <a:prstGeom prst="rect">
            <a:avLst/>
          </a:prstGeom>
          <a:noFill/>
        </p:spPr>
        <p:txBody>
          <a:bodyPr wrap="none" rtlCol="0">
            <a:spAutoFit/>
          </a:bodyPr>
          <a:lstStyle/>
          <a:p>
            <a:pPr algn="ctr"/>
            <a:r>
              <a:rPr lang="en-US" sz="1400" dirty="0">
                <a:solidFill>
                  <a:schemeClr val="tx1">
                    <a:lumMod val="75000"/>
                    <a:lumOff val="25000"/>
                  </a:schemeClr>
                </a:solidFill>
              </a:rPr>
              <a:t>Frac geo</a:t>
            </a:r>
          </a:p>
        </p:txBody>
      </p:sp>
    </p:spTree>
    <p:extLst>
      <p:ext uri="{BB962C8B-B14F-4D97-AF65-F5344CB8AC3E}">
        <p14:creationId xmlns:p14="http://schemas.microsoft.com/office/powerpoint/2010/main" val="33591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21" grpId="0" animBg="1"/>
      <p:bldP spid="22" grpId="0" animBg="1"/>
      <p:bldP spid="23" grpId="0" animBg="1"/>
      <p:bldP spid="24" grpId="0" animBg="1"/>
      <p:bldP spid="44" grpId="0" animBg="1"/>
      <p:bldP spid="45" grpId="0" animBg="1"/>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3505</TotalTime>
  <Words>1447</Words>
  <Application>Microsoft Office PowerPoint</Application>
  <PresentationFormat>Widescreen</PresentationFormat>
  <Paragraphs>195</Paragraphs>
  <Slides>17</Slides>
  <Notes>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__Inter_36bd41</vt:lpstr>
      <vt:lpstr>Aptos</vt:lpstr>
      <vt:lpstr>Arial</vt:lpstr>
      <vt:lpstr>Bahnschrift SemiBold SemiConden</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Mawulorm</dc:creator>
  <cp:lastModifiedBy>Nicholas Mawulorm</cp:lastModifiedBy>
  <cp:revision>203</cp:revision>
  <dcterms:created xsi:type="dcterms:W3CDTF">2024-08-27T01:22:05Z</dcterms:created>
  <dcterms:modified xsi:type="dcterms:W3CDTF">2024-08-30T08:46:49Z</dcterms:modified>
</cp:coreProperties>
</file>